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326" r:id="rId3"/>
    <p:sldId id="268" r:id="rId4"/>
    <p:sldId id="303" r:id="rId5"/>
    <p:sldId id="304" r:id="rId6"/>
    <p:sldId id="288" r:id="rId7"/>
    <p:sldId id="305" r:id="rId8"/>
    <p:sldId id="306" r:id="rId9"/>
    <p:sldId id="289" r:id="rId10"/>
    <p:sldId id="291" r:id="rId11"/>
    <p:sldId id="292" r:id="rId12"/>
    <p:sldId id="322" r:id="rId13"/>
    <p:sldId id="323" r:id="rId14"/>
    <p:sldId id="324" r:id="rId15"/>
    <p:sldId id="325" r:id="rId16"/>
    <p:sldId id="297" r:id="rId17"/>
    <p:sldId id="296" r:id="rId18"/>
    <p:sldId id="298" r:id="rId19"/>
    <p:sldId id="299" r:id="rId20"/>
    <p:sldId id="300" r:id="rId21"/>
    <p:sldId id="301" r:id="rId22"/>
    <p:sldId id="302" r:id="rId23"/>
    <p:sldId id="293" r:id="rId24"/>
    <p:sldId id="314" r:id="rId25"/>
    <p:sldId id="315" r:id="rId26"/>
    <p:sldId id="316" r:id="rId27"/>
    <p:sldId id="317" r:id="rId28"/>
    <p:sldId id="294" r:id="rId29"/>
    <p:sldId id="318" r:id="rId30"/>
    <p:sldId id="319" r:id="rId31"/>
    <p:sldId id="320" r:id="rId32"/>
    <p:sldId id="321" r:id="rId33"/>
    <p:sldId id="295" r:id="rId34"/>
    <p:sldId id="307" r:id="rId35"/>
    <p:sldId id="308" r:id="rId36"/>
    <p:sldId id="309" r:id="rId37"/>
    <p:sldId id="310" r:id="rId38"/>
    <p:sldId id="311" r:id="rId39"/>
    <p:sldId id="312" r:id="rId40"/>
    <p:sldId id="263" r:id="rId41"/>
    <p:sldId id="281" r:id="rId42"/>
    <p:sldId id="313" r:id="rId43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 z motywem 1 — Ak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79" d="100"/>
          <a:sy n="79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DE514-0D41-4B4B-B747-850AAFE421C3}" type="datetimeFigureOut">
              <a:rPr lang="pl-PL" smtClean="0"/>
              <a:t>28.10.2024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73192-7AF0-451E-9932-654B0628E0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407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2902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0C53A-861B-8F39-A6A9-B84A5EFD2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0608232-E9B7-7E9E-171A-8310534FD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407BCCF-D175-8139-17B3-B297E759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9E76F-B44B-0504-53B1-47BB26B46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74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5EDE2-706E-6830-D720-844A6B70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B6A0017-4E6F-E9C7-FC1D-BB4C9636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3E8708F-E154-DB2F-7CAB-18FD9AFE1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D15DC48-BDE7-BE5F-6803-460070C5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3009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8CA27-38D6-4F31-074C-2E0626C82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FE882D3-B203-5D49-6ECC-BE48B2602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DC1FA78-ED5E-421C-F667-C802E411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Krzysztof Saar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4AEA3F5-83C2-4B8A-DDFE-900428100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183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E0FA-EE4E-127B-9452-F85315EB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0536E65-1E1B-075A-91FA-634FB6A17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6742D01-7933-A2F6-C01D-F1EBDFBD5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Krzysztof Saar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E282A75-CF4A-A6A2-7B6D-09D14CD77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132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366-3F4F-CF19-019E-A46532788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D767AC8-11E8-E5A7-2DEB-A075065CE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D74DA4D3-8629-1473-6407-6EAC4CE2E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Krzysztof Saar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D7D4E0D-EB26-678D-D9B3-CCFC4469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04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1B5D-22C8-63C8-ADF7-E4728FBF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CAAF285-4E0A-4FF9-71FD-CF131DDCC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978A368-58E4-D2A9-AF5D-02B0BBC0E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4AF1BBF-1F0A-26FB-0A2C-7951E442B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91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B09E-761E-3ECE-45CF-46CFD77E9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D1B74C5-BCD4-9185-3442-5F84F3136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6A5CE78-99C8-B7E1-0561-874A3057B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010143-EAE2-C67C-6415-AC3F6779B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90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D9EE-A028-6481-9182-A5795AD6B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1FEA5AA-C731-A4FE-2FDF-98C89ED59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1693A72-E8D8-D8AA-1B40-3F0B0DDBE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E3A6C71-0C43-DD8C-C7F6-19E6CC2AE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3192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EC14-1C20-E6F1-7175-6254BCB8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190904B-2616-156C-55E0-C7558BC62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D95A9AC-DD02-9975-889E-9B6A3684F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95F5BF-25E2-4E8E-6D0B-F9F779249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587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492E-AB32-0A60-EEF2-2F1A6268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C6BA6E1-5792-5FAB-3A78-F8C2B7B57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E40021F-A1ED-2C73-4EE2-8B57782E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E1A9E7-73F4-3672-B4F4-80DEEECE4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7877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1074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DF6D-3055-7ACA-D822-F6C85E64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5522605-6564-E3AB-E507-DE3BEBD1E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9A8A656-74FF-0F99-7519-F45532581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FAB97F-3ECF-6E17-975C-59B466C5A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2771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73FDF-1A79-D84B-6998-04B4F7CE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920B010-58DD-437C-8B31-1D4947D6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FC2A1A6-ECF0-FE69-4734-553E885B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C3BD5A-20C5-B858-AFD3-FC8E31A9B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50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7AF7-C6A5-F7B0-89A1-2C2B8E1E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4F3936B-52EF-BD54-DBBD-F904A6988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4A57D06-3B2E-0F34-A421-6D776E4DC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65E68-91F9-3993-0A35-C6F5A6E71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6919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5488-D017-304D-61A9-61AD3A2C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2B74BCB-7C0B-0567-6447-42E705E36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2D1C6AA-39AA-7ED5-B34B-75072BC1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530CF6-EC76-F276-FCE7-59E15B106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141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D2BA-8D3E-816A-C87F-3B8C15DC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CF15867-C642-7C0A-3D54-3619D77FC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1079868-278E-DDF4-0FAE-B3EA49C42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E29AFCA-05E2-C9D7-2FE7-3F9B22505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084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DB16-0830-AFFE-DB7F-FCF0B796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9FD7A5F-279E-C0E0-257D-E5F421966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2324865-169F-7922-7F92-35F89599B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000DFF-A9CA-2EB9-4962-C606323E5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20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DB16-0830-AFFE-DB7F-FCF0B796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9FD7A5F-279E-C0E0-257D-E5F421966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2324865-169F-7922-7F92-35F89599B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000DFF-A9CA-2EB9-4962-C606323E5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20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B142-823A-4109-C8B7-9BD3DDB1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C28E3E7-A4C7-8942-50EE-A5819B6C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F0F79E3-BA30-1595-7B5E-BDFCC37B3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8D2CA7B-5900-5070-2B7B-EB5557B8C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4754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60E0-FE5E-6CEE-9FB6-6D735B7C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9097C09-1607-70CF-5E3C-2244E46F0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1F78F89-083E-AA35-CB7D-B203DDA20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34CE009-8805-178B-C093-1A9F885A5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1597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2D7D0-F099-020C-A9BF-B0F72F80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A15F1B9-6709-298D-627E-8B6AFEEA9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1C28504-D7BE-9761-23DE-E288C2A2D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F630E8C-2802-776B-3E38-CDCAFDE35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075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73AA-86C1-B15D-5BC8-F3171133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7D2BF14-507F-7A8C-BBAB-FFFC59F6E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A4FA438-0FE4-AB02-5D19-420CA6390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6DEFA9-8E75-0CAF-E422-A4237A30D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6231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51074-2142-1244-CB4B-249991C3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B023BE2-910F-6A6D-1383-460D53D3B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C3BEA89-ADF7-7EB8-60E4-3916E21D7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9F03CCD-CAE9-6CD6-7A0B-43BAB440B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12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9D6B-87E7-B448-EB36-CC944300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9D78E19-98C7-C06B-E638-01DDCCC80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93A8F7F-F218-955E-D453-08FB2C960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D33DF1-E647-671C-7C24-06ADC4B6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8609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66D10-276F-6E49-19D9-2DD723F7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206A4F4-DD07-C8C2-2874-AC30559EC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CBECE69-D588-14F9-9F67-1B0E4520E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8FA38D-CE3B-68E5-DDDA-150896FE1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9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A825-8E3E-E75C-FC18-48CC8D2E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2918CE7-1D9D-DC69-0886-B2639129D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FBEA337-B2A9-8846-0021-C1AA7D546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2343B64-935F-2471-5B5A-98D34AC7E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176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9609-ED20-8961-614B-1AEC279F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27B2BCD-0AE0-94FD-E149-50313BD59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BE65945-AD5D-AA60-05FC-58199B8B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F240E4-85A2-D675-7E4A-D009B918D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5180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19766-2893-BB30-A993-BF089B3C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5A17551-9F80-4DEF-2FBA-6CF6FEADB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1A754C8-6530-AB88-79D4-EAE955D5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51616E8-CB34-1061-ED9F-88A766CD7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433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70A7-B92F-55A9-1C7B-0EDC5EBA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9C73B8A-4202-E9B4-ADA8-6E4E20BA8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77873D8-1A81-C1CE-8460-609D72BB8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6B2E29E-2034-C4EB-A895-4EA06AAD6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6493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8A11-6B0E-37E4-4714-53B17656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12CB59A-5C57-F13F-8F24-4831E2D7D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90DC308-F6F7-8271-293E-558C3924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D488CED-D639-D184-B71E-D45A64FC2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692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3B96-F518-E532-D102-9DB5E44C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06D9305-184F-C45C-2C24-BC7B1328C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33D2542-0282-E6E1-927E-D398EC84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Michał Starba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B37B89-362E-23FC-EC50-8E3DA6CF3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366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BA4D1733-7BF8-8020-975C-7594C502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0BE63606-0E81-F9FE-32DD-34C5B62F58BE}"/>
              </a:ext>
            </a:extLst>
          </p:cNvPr>
          <p:cNvSpPr txBox="1">
            <a:spLocks/>
          </p:cNvSpPr>
          <p:nvPr/>
        </p:nvSpPr>
        <p:spPr bwMode="auto">
          <a:xfrm>
            <a:off x="387351" y="2420939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54761C15-1E58-32DA-1B9D-B2A0E94C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988840"/>
            <a:ext cx="10152536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871531" y="116632"/>
            <a:ext cx="10152536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14649997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6AB47A7-48EC-E062-D216-88641E18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980EB61-3536-BDFC-6CCA-626B1EA1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1AE299E-AFA3-414E-82D0-3201438882B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116632"/>
            <a:ext cx="3209461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16632"/>
            <a:ext cx="7628565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7600527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D18A7B20-7205-0603-4486-6E4230CEA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59D87676-EEBE-375E-A88D-24CAD51C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16632"/>
            <a:ext cx="4224469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6272225" y="3861048"/>
            <a:ext cx="5751843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1603036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281A9D71-FBEA-50DC-BE7A-0F5345CA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BD6F1908-4629-7909-6520-A9C44072C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D3C3EAE-DA9E-4BC8-91B4-F105A7B1713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3" y="1556792"/>
            <a:ext cx="11016635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116632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8645486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6B6348DF-2CD2-C5A3-E93A-3D32F1E7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6F5243D4-AC29-04A7-3227-D1E5ECA2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F5072B3E-DC4D-42E3-9012-DDE1389BA2E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026200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F856E55F-2370-AB74-4588-F572F397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22B9D52E-DF50-9841-FDFB-B467EFBA5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2FB30EB-35C9-48A6-AF28-AAE16027CF1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4" y="1628801"/>
            <a:ext cx="537659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576054" y="1628801"/>
            <a:ext cx="547767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44624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3" y="548680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33699032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592C0A1E-DC04-AFFD-80DE-6ED9D9D0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19C42650-729F-C784-5A54-C421D2958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AAFC34F-B158-430B-A9FD-73C9C772CC6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28175206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C3F4698D-ACE9-2BC2-8F41-9127D014F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DCFF83EC-2728-39D5-2A28-1F30B9603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6E33CCD-3D29-480B-8FFA-43D44EDF9912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4416491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19936" y="116632"/>
            <a:ext cx="6528725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11424" y="1435100"/>
            <a:ext cx="4416491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6167116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1E116CDE-8D61-5217-E3F4-F0183E07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C6FB7286-F000-AC75-690F-56C6FABC5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304EEC6-6CD2-47F8-A46A-66A18BDEBC7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0526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5" y="283"/>
            <a:ext cx="11184061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300526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82358112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EBAF248-4184-39A2-D858-AC640F9C7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4E25C7C-D55C-DAF3-8349-3779A545D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93F950F-A4E7-46A6-BE14-74B90EA9EF9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7435" y="116632"/>
            <a:ext cx="11041227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772817"/>
            <a:ext cx="11041227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5585598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82A7BF8A-C108-EB8F-BC89-6F608B375A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3934" y="115888"/>
            <a:ext cx="11040533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34DBCACB-3ACA-299C-517C-D819C42D8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34" y="1773239"/>
            <a:ext cx="1104053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12383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8fFRX0T38M" TargetMode="External"/><Relationship Id="rId3" Type="http://schemas.openxmlformats.org/officeDocument/2006/relationships/hyperlink" Target="https://learn.microsoft.com/en-us/aspnet/core/blazor/?view=aspnetcore-8.0" TargetMode="External"/><Relationship Id="rId7" Type="http://schemas.openxmlformats.org/officeDocument/2006/relationships/hyperlink" Target="https://learn.microsoft.com/en-us/ef/core/" TargetMode="External"/><Relationship Id="rId2" Type="http://schemas.openxmlformats.org/officeDocument/2006/relationships/hyperlink" Target="https://www.youtube.com/watch?v=D-Kp02NN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xtpPspNdX58" TargetMode="External"/><Relationship Id="rId5" Type="http://schemas.openxmlformats.org/officeDocument/2006/relationships/hyperlink" Target="https://www.youtube.com/watch?v=v6Mt8HKAWa0&amp;list=PL4WEkbdagHIRjjBJvK_TSfddJSvEEAtnt" TargetMode="External"/><Relationship Id="rId4" Type="http://schemas.openxmlformats.org/officeDocument/2006/relationships/hyperlink" Target="https://www.youtube.com/watch?v=2bEhiyqztw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m.coe.int/0900001680726f6f" TargetMode="External"/><Relationship Id="rId2" Type="http://schemas.openxmlformats.org/officeDocument/2006/relationships/hyperlink" Target="https://cyber.harvard.edu/sites/cyber.law.harvard.edu/files/Gerlach-Gasser_SwissCases_Evoting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valimised/ivxv/tree/published" TargetMode="External"/><Relationship Id="rId4" Type="http://schemas.openxmlformats.org/officeDocument/2006/relationships/hyperlink" Target="https://www.valimised.ee/index.php/e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f/" TargetMode="External"/><Relationship Id="rId2" Type="http://schemas.openxmlformats.org/officeDocument/2006/relationships/hyperlink" Target="https://dev.mysql.com/doc/refman/8.4/en/mysql-innodb-cluster-introduction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spnet/core/security/authentication/jwt-authn?view=aspnetcore-8.0&amp;tabs=windows" TargetMode="External"/><Relationship Id="rId4" Type="http://schemas.openxmlformats.org/officeDocument/2006/relationships/hyperlink" Target="https://learn.microsoft.com/en-us/aspnet/core/blazor/?view=aspnetcore-8.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B76C7E6D-FDB1-FEB2-8427-0E684D970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89819" y="1714520"/>
            <a:ext cx="4904173" cy="4752528"/>
          </a:xfrm>
        </p:spPr>
        <p:txBody>
          <a:bodyPr/>
          <a:lstStyle/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r>
              <a:rPr lang="en-GB" sz="1600" noProof="0" dirty="0"/>
              <a:t>CZŁONKOWIE ZESPOŁU:</a:t>
            </a:r>
            <a:endParaRPr lang="pl-PL" sz="1600" noProof="0" dirty="0"/>
          </a:p>
          <a:p>
            <a:r>
              <a:rPr lang="pl-PL" sz="1600" noProof="0" dirty="0"/>
              <a:t>Jan Jankowski</a:t>
            </a:r>
          </a:p>
          <a:p>
            <a:r>
              <a:rPr lang="pl-PL" sz="1600" noProof="0" dirty="0"/>
              <a:t>Krzysztof Saar</a:t>
            </a:r>
          </a:p>
          <a:p>
            <a:r>
              <a:rPr lang="pl-PL" sz="1600" noProof="0" dirty="0"/>
              <a:t>Michał </a:t>
            </a:r>
            <a:r>
              <a:rPr lang="pl-PL" sz="1600" noProof="0" dirty="0" err="1"/>
              <a:t>Starba</a:t>
            </a:r>
            <a:endParaRPr lang="pl-PL" sz="1600" noProof="0" dirty="0"/>
          </a:p>
          <a:p>
            <a:r>
              <a:rPr lang="pl-PL" sz="1600" noProof="0" dirty="0"/>
              <a:t>Krzysztof Wróblewski</a:t>
            </a:r>
          </a:p>
          <a:p>
            <a:br>
              <a:rPr lang="pl-PL" sz="1600" noProof="0" dirty="0"/>
            </a:br>
            <a:r>
              <a:rPr lang="pl-PL" sz="1600" noProof="0" dirty="0"/>
              <a:t>Wydział Informatyki i Telekomunikacji W4N</a:t>
            </a:r>
            <a:br>
              <a:rPr lang="pl-PL" sz="1600" noProof="0" dirty="0"/>
            </a:br>
            <a:r>
              <a:rPr lang="pl-PL" sz="1600" noProof="0" dirty="0"/>
              <a:t>Informatyka Stosowana I. stopień, Rok IV, </a:t>
            </a:r>
            <a:r>
              <a:rPr lang="pl-PL" sz="1600" noProof="0" dirty="0" err="1"/>
              <a:t>sem</a:t>
            </a:r>
            <a:r>
              <a:rPr lang="pl-PL" sz="1600" noProof="0" dirty="0"/>
              <a:t>. VII</a:t>
            </a:r>
          </a:p>
        </p:txBody>
      </p:sp>
      <p:sp>
        <p:nvSpPr>
          <p:cNvPr id="4" name="Symbol zastępczy tekstu 2">
            <a:extLst>
              <a:ext uri="{FF2B5EF4-FFF2-40B4-BE49-F238E27FC236}">
                <a16:creationId xmlns:a16="http://schemas.microsoft.com/office/drawing/2014/main" id="{1B9F4D37-7D7E-EEA5-8FCF-7D2AB94B5141}"/>
              </a:ext>
            </a:extLst>
          </p:cNvPr>
          <p:cNvSpPr txBox="1">
            <a:spLocks/>
          </p:cNvSpPr>
          <p:nvPr/>
        </p:nvSpPr>
        <p:spPr bwMode="auto">
          <a:xfrm>
            <a:off x="1889819" y="-1014984"/>
            <a:ext cx="10152536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pl-PL" sz="4800" i="1" kern="0" noProof="0" dirty="0"/>
              <a:t>System głosowania internetowego: </a:t>
            </a:r>
            <a:r>
              <a:rPr lang="pl-PL" sz="4800" i="1" kern="0" dirty="0"/>
              <a:t>o</a:t>
            </a:r>
            <a:r>
              <a:rPr lang="pl-PL" sz="4800" i="1" kern="0" noProof="0" dirty="0"/>
              <a:t>pis i uzasadnienie wyboru architektury systemu i zastosowanych technologii, prezentacja realizacji i wyników dotąd uzyskanych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BF602-27EA-5AEA-0566-7C599508D582}"/>
              </a:ext>
            </a:extLst>
          </p:cNvPr>
          <p:cNvSpPr txBox="1"/>
          <p:nvPr/>
        </p:nvSpPr>
        <p:spPr>
          <a:xfrm>
            <a:off x="8796528" y="4617720"/>
            <a:ext cx="3282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OPIEKUN:</a:t>
            </a: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Dominika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Dudziak-Gajowiak</a:t>
            </a: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  <a:p>
            <a:r>
              <a:rPr lang="pl-PL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.10.2024</a:t>
            </a:r>
            <a:endParaRPr lang="pl-PL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54294"/>
      </p:ext>
    </p:extLst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2FE6-2E1D-222A-A122-DD6C83FA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F6AC6FCE-D8A7-C8C9-86AC-39887B98C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679B6E-BA04-57EB-7634-D09C9A53F3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6A4A7E3-B8EB-F910-B53B-1F2458A27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2841" y="59528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Postęp prac w środowisku </a:t>
            </a:r>
            <a:r>
              <a:rPr lang="pl-PL" sz="5400" kern="0" noProof="0" dirty="0" err="1"/>
              <a:t>Jira</a:t>
            </a:r>
            <a:endParaRPr lang="pl-PL" sz="5400" kern="0" noProof="0" dirty="0"/>
          </a:p>
        </p:txBody>
      </p:sp>
      <p:pic>
        <p:nvPicPr>
          <p:cNvPr id="6" name="Obraz 5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580B2FA0-4D99-568F-A9B7-EE0F9BAEB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1" y="848816"/>
            <a:ext cx="6106377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1913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9FC85-852C-2F9E-5820-30C9B506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F38B30A-099D-1FA9-FFAD-9FE66335D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2891606"/>
            <a:ext cx="11016635" cy="1938883"/>
          </a:xfrm>
        </p:spPr>
        <p:txBody>
          <a:bodyPr anchor="ctr"/>
          <a:lstStyle/>
          <a:p>
            <a:pPr marL="514350" indent="-514350">
              <a:buAutoNum type="arabicPeriod"/>
            </a:pPr>
            <a:r>
              <a:rPr lang="pl-PL" sz="3200" noProof="0" dirty="0"/>
              <a:t>Prototypy interfejsu w narzędziu </a:t>
            </a:r>
            <a:r>
              <a:rPr lang="pl-PL" sz="3200" noProof="0" dirty="0" err="1"/>
              <a:t>Figma</a:t>
            </a:r>
            <a:br>
              <a:rPr lang="pl-PL" sz="3200" noProof="0" dirty="0"/>
            </a:br>
            <a:endParaRPr lang="pl-PL" sz="3200" noProof="0" dirty="0"/>
          </a:p>
          <a:p>
            <a:pPr marL="514350" indent="-514350">
              <a:buAutoNum type="arabicPeriod"/>
            </a:pPr>
            <a:r>
              <a:rPr lang="pl-PL" sz="3200" dirty="0"/>
              <a:t>Gotowy interfejs użytkownika w technologii .Net 8 </a:t>
            </a:r>
            <a:r>
              <a:rPr lang="pl-PL" sz="3200" dirty="0" err="1"/>
              <a:t>Blazor</a:t>
            </a:r>
            <a:r>
              <a:rPr lang="pl-PL" sz="3200" dirty="0"/>
              <a:t> Web </a:t>
            </a:r>
            <a:r>
              <a:rPr lang="pl-PL" sz="3200" dirty="0" err="1"/>
              <a:t>App</a:t>
            </a:r>
            <a:r>
              <a:rPr lang="pl-PL" sz="3200" dirty="0"/>
              <a:t> </a:t>
            </a: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A8793F-036D-EB8B-9090-977ECCBFD5F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F3EE3B0-8387-8846-6F78-317D0304066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Projekt graficzny UI aplikacji</a:t>
            </a:r>
          </a:p>
        </p:txBody>
      </p:sp>
    </p:spTree>
    <p:extLst>
      <p:ext uri="{BB962C8B-B14F-4D97-AF65-F5344CB8AC3E}">
        <p14:creationId xmlns:p14="http://schemas.microsoft.com/office/powerpoint/2010/main" val="509271582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96E4E-C9D2-7395-C294-4441F64D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53FB3D8-6C9C-2C1E-DDBA-DBC9098D3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53230B-E1CF-E2C8-957F-24F28F4E290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1495724" y="6237312"/>
            <a:ext cx="656986" cy="504056"/>
          </a:xfrm>
        </p:spPr>
        <p:txBody>
          <a:bodyPr/>
          <a:lstStyle/>
          <a:p>
            <a:pPr algn="r"/>
            <a:r>
              <a:rPr lang="en-GB" sz="1200" noProof="0" dirty="0"/>
              <a:t>Krzysztof Saar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A55547C-7C62-F1FD-B0C5-75CA44A241D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24487"/>
            <a:ext cx="11046299" cy="864096"/>
          </a:xfrm>
        </p:spPr>
        <p:txBody>
          <a:bodyPr/>
          <a:lstStyle/>
          <a:p>
            <a:r>
              <a:rPr lang="en-GB" sz="5400" kern="0" noProof="0" dirty="0" err="1"/>
              <a:t>Blazor</a:t>
            </a:r>
            <a:r>
              <a:rPr lang="en-GB" sz="5400" kern="0" noProof="0" dirty="0"/>
              <a:t> - SPA</a:t>
            </a:r>
            <a:endParaRPr lang="pl-PL" sz="5400" kern="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01F00-C06A-16BE-0F55-FD305DD101C6}"/>
              </a:ext>
            </a:extLst>
          </p:cNvPr>
          <p:cNvSpPr txBox="1"/>
          <p:nvPr/>
        </p:nvSpPr>
        <p:spPr>
          <a:xfrm>
            <a:off x="2416031" y="895908"/>
            <a:ext cx="17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App.razor</a:t>
            </a:r>
            <a:endParaRPr lang="pl-P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A390B-B2AC-0943-1D6F-7977AD05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1"/>
          <a:stretch/>
        </p:blipFill>
        <p:spPr>
          <a:xfrm>
            <a:off x="6066336" y="1546883"/>
            <a:ext cx="5957732" cy="1076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C0782-7E35-B565-4336-F384C2C95AFB}"/>
              </a:ext>
            </a:extLst>
          </p:cNvPr>
          <p:cNvSpPr txBox="1"/>
          <p:nvPr/>
        </p:nvSpPr>
        <p:spPr>
          <a:xfrm>
            <a:off x="8291058" y="1191680"/>
            <a:ext cx="17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Routes.razor</a:t>
            </a:r>
            <a:endParaRPr lang="pl-P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DB5C93-D7C8-7246-D31F-FEAFDA4F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01" y="1248244"/>
            <a:ext cx="4461476" cy="248512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D033583-92A9-A45F-9EF5-5BA7DD4167A4}"/>
              </a:ext>
            </a:extLst>
          </p:cNvPr>
          <p:cNvSpPr/>
          <p:nvPr/>
        </p:nvSpPr>
        <p:spPr>
          <a:xfrm>
            <a:off x="1361814" y="3060023"/>
            <a:ext cx="705525" cy="22197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6359A7-C5FB-2D1B-015C-5D65F9D6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742" y="4205657"/>
            <a:ext cx="4605084" cy="253571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55113DB-0308-DD65-8975-901B4811A619}"/>
              </a:ext>
            </a:extLst>
          </p:cNvPr>
          <p:cNvSpPr/>
          <p:nvPr/>
        </p:nvSpPr>
        <p:spPr>
          <a:xfrm>
            <a:off x="1714577" y="6265134"/>
            <a:ext cx="612759" cy="1799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57E386F-2E80-720E-C375-6BC584A03F54}"/>
              </a:ext>
            </a:extLst>
          </p:cNvPr>
          <p:cNvCxnSpPr>
            <a:cxnSpLocks/>
          </p:cNvCxnSpPr>
          <p:nvPr/>
        </p:nvCxnSpPr>
        <p:spPr>
          <a:xfrm>
            <a:off x="4419600" y="1152678"/>
            <a:ext cx="3871458" cy="39002"/>
          </a:xfrm>
          <a:prstGeom prst="bentConnector3">
            <a:avLst>
              <a:gd name="adj1" fmla="val 9946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3980840D-175B-4011-30BF-98D84C76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61" y="3225233"/>
            <a:ext cx="5125165" cy="3467584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D4691934-46F4-6BBD-941B-60C3CE5582C9}"/>
              </a:ext>
            </a:extLst>
          </p:cNvPr>
          <p:cNvSpPr/>
          <p:nvPr/>
        </p:nvSpPr>
        <p:spPr>
          <a:xfrm>
            <a:off x="6362726" y="3188731"/>
            <a:ext cx="1104250" cy="30753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59FCFA-7EA7-2B02-3CA8-C7FCAD73CE8A}"/>
              </a:ext>
            </a:extLst>
          </p:cNvPr>
          <p:cNvSpPr txBox="1"/>
          <p:nvPr/>
        </p:nvSpPr>
        <p:spPr>
          <a:xfrm>
            <a:off x="8211760" y="2884505"/>
            <a:ext cx="17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Home.razor</a:t>
            </a:r>
            <a:endParaRPr lang="pl-PL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09CB0C-7E4B-7999-9117-429970092138}"/>
              </a:ext>
            </a:extLst>
          </p:cNvPr>
          <p:cNvCxnSpPr>
            <a:cxnSpLocks/>
          </p:cNvCxnSpPr>
          <p:nvPr/>
        </p:nvCxnSpPr>
        <p:spPr>
          <a:xfrm>
            <a:off x="7964558" y="2621193"/>
            <a:ext cx="0" cy="6326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65094-A7B7-0C94-952E-992F404F51C8}"/>
              </a:ext>
            </a:extLst>
          </p:cNvPr>
          <p:cNvCxnSpPr>
            <a:cxnSpLocks/>
          </p:cNvCxnSpPr>
          <p:nvPr/>
        </p:nvCxnSpPr>
        <p:spPr>
          <a:xfrm flipV="1">
            <a:off x="7679011" y="2600367"/>
            <a:ext cx="0" cy="5999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57F7750-4A13-3715-E92D-39812E5B0B58}"/>
              </a:ext>
            </a:extLst>
          </p:cNvPr>
          <p:cNvSpPr txBox="1"/>
          <p:nvPr/>
        </p:nvSpPr>
        <p:spPr>
          <a:xfrm>
            <a:off x="2327336" y="3865351"/>
            <a:ext cx="209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MainLayout.razor</a:t>
            </a:r>
            <a:endParaRPr lang="pl-PL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7E52D7-36DB-B83E-17EE-6E0A4F4CB657}"/>
              </a:ext>
            </a:extLst>
          </p:cNvPr>
          <p:cNvCxnSpPr>
            <a:cxnSpLocks/>
          </p:cNvCxnSpPr>
          <p:nvPr/>
        </p:nvCxnSpPr>
        <p:spPr>
          <a:xfrm flipH="1">
            <a:off x="5184350" y="2704164"/>
            <a:ext cx="1371466" cy="14709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A1EA99D-2A0E-408E-3656-10A414434A91}"/>
              </a:ext>
            </a:extLst>
          </p:cNvPr>
          <p:cNvSpPr txBox="1"/>
          <p:nvPr/>
        </p:nvSpPr>
        <p:spPr>
          <a:xfrm>
            <a:off x="6095332" y="828793"/>
            <a:ext cx="41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  <a:endParaRPr lang="pl-PL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3592A81-0B81-BAD0-953B-9E8353487AE1}"/>
              </a:ext>
            </a:extLst>
          </p:cNvPr>
          <p:cNvSpPr txBox="1"/>
          <p:nvPr/>
        </p:nvSpPr>
        <p:spPr>
          <a:xfrm>
            <a:off x="7926213" y="2712229"/>
            <a:ext cx="41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</a:t>
            </a:r>
            <a:endParaRPr lang="pl-PL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D66681-7726-823F-D492-5BAAB41CB257}"/>
              </a:ext>
            </a:extLst>
          </p:cNvPr>
          <p:cNvSpPr txBox="1"/>
          <p:nvPr/>
        </p:nvSpPr>
        <p:spPr>
          <a:xfrm>
            <a:off x="7238654" y="2715667"/>
            <a:ext cx="41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endParaRPr lang="pl-PL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9ACE17-7B40-AC73-7297-06C3C1079480}"/>
              </a:ext>
            </a:extLst>
          </p:cNvPr>
          <p:cNvSpPr txBox="1"/>
          <p:nvPr/>
        </p:nvSpPr>
        <p:spPr>
          <a:xfrm>
            <a:off x="5658489" y="3027853"/>
            <a:ext cx="41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7817256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E409A-3E2B-E2BA-1E9C-545F77A05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AFE9AF2-0DC8-4320-1A83-0F34719B67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4E923A1-13A0-AC06-5B4E-DFFACAE408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en-GB" sz="1200" dirty="0"/>
              <a:t>Krzysztof Saar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CA3A80-4DF8-D3A3-A1BB-F4A365F35AB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24487"/>
            <a:ext cx="11046299" cy="864096"/>
          </a:xfrm>
        </p:spPr>
        <p:txBody>
          <a:bodyPr/>
          <a:lstStyle/>
          <a:p>
            <a:r>
              <a:rPr lang="en-GB" sz="5400" kern="0" noProof="0" dirty="0" err="1"/>
              <a:t>Blazor</a:t>
            </a:r>
            <a:r>
              <a:rPr lang="en-GB" sz="5400" kern="0" noProof="0" dirty="0"/>
              <a:t> - SPA</a:t>
            </a:r>
            <a:endParaRPr lang="pl-PL" sz="5400" kern="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1AE13-073F-F7A9-79B1-D6D6E25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93" y="1405176"/>
            <a:ext cx="5599125" cy="3822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DBEF05-75BC-34C6-D0E4-FF30AEC1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5"/>
          <a:stretch/>
        </p:blipFill>
        <p:spPr>
          <a:xfrm>
            <a:off x="6530582" y="1405176"/>
            <a:ext cx="5599124" cy="3801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BB6F77-9E1A-6C4E-88EE-3CDB90E113CB}"/>
              </a:ext>
            </a:extLst>
          </p:cNvPr>
          <p:cNvSpPr/>
          <p:nvPr/>
        </p:nvSpPr>
        <p:spPr>
          <a:xfrm>
            <a:off x="6530582" y="3299791"/>
            <a:ext cx="5569460" cy="19278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1594879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BE9D-D8C2-1F44-B504-B3749C1B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D33B2FD-9EE2-2F03-E891-2699266B9B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2964D91-6D85-7A4E-5326-B85D71920B6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en-GB" sz="1200" noProof="0" dirty="0"/>
              <a:t>Krzysztof Saar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4749A7-175C-ADA0-AB30-4D8C49FA89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24487"/>
            <a:ext cx="11046299" cy="864096"/>
          </a:xfrm>
        </p:spPr>
        <p:txBody>
          <a:bodyPr/>
          <a:lstStyle/>
          <a:p>
            <a:r>
              <a:rPr lang="en-GB" sz="5400" kern="0" noProof="0" dirty="0" err="1"/>
              <a:t>Blazor</a:t>
            </a:r>
            <a:r>
              <a:rPr lang="en-GB" sz="5400" kern="0" noProof="0" dirty="0"/>
              <a:t> - SPA</a:t>
            </a:r>
            <a:endParaRPr lang="pl-PL" sz="5400" kern="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51156-6CA8-721F-C390-FB8D6F09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95" y="1413047"/>
            <a:ext cx="5590801" cy="3813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CC54B9-9326-74F0-8EDB-6E9B6261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2" y="1413047"/>
            <a:ext cx="5599124" cy="35168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E3154F-17E4-BCFC-8127-86F04D317DEC}"/>
              </a:ext>
            </a:extLst>
          </p:cNvPr>
          <p:cNvSpPr/>
          <p:nvPr/>
        </p:nvSpPr>
        <p:spPr>
          <a:xfrm>
            <a:off x="6507426" y="3319952"/>
            <a:ext cx="5599123" cy="16099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785358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5E03-48C0-1448-0CB5-015F7440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E68987E-9EDA-0340-0360-E018AB769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4D72AF-3A02-AC2F-8104-4D9658147AE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en-GB" sz="1200" noProof="0" dirty="0"/>
              <a:t>Krzysztof Saar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ED0BE37-C743-8836-61BE-52685E2EEC0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24487"/>
            <a:ext cx="11046299" cy="864096"/>
          </a:xfrm>
        </p:spPr>
        <p:txBody>
          <a:bodyPr/>
          <a:lstStyle/>
          <a:p>
            <a:r>
              <a:rPr lang="en-GB" sz="5400" kern="0" noProof="0" dirty="0" err="1"/>
              <a:t>Blazor</a:t>
            </a:r>
            <a:r>
              <a:rPr lang="en-GB" sz="5400" kern="0" noProof="0" dirty="0"/>
              <a:t> - </a:t>
            </a:r>
            <a:r>
              <a:rPr lang="en-GB" sz="5400" kern="0" noProof="0" dirty="0" err="1"/>
              <a:t>Renderowanie</a:t>
            </a:r>
            <a:endParaRPr lang="pl-PL" sz="5400" kern="0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413C7-85F9-0677-388C-98C6AAB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144" y="1133878"/>
            <a:ext cx="2467319" cy="20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6A340-0C74-3358-681C-EA5ED0BC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9" y="3836776"/>
            <a:ext cx="5134013" cy="1283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17E89-F52A-5BA6-50FE-4CF37D7B1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568" y="1124186"/>
            <a:ext cx="2915057" cy="209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8135D-F3BD-AD08-6479-EBC7C892A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9" y="1422660"/>
            <a:ext cx="5134013" cy="2311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3D4F90-2282-DDE1-8DB4-5C16C33BC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444" y="1422660"/>
            <a:ext cx="5084650" cy="1704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2B4BF5-7554-9FDB-8D8A-68A071B61AE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777"/>
          <a:stretch/>
        </p:blipFill>
        <p:spPr>
          <a:xfrm>
            <a:off x="6650152" y="3214938"/>
            <a:ext cx="5090942" cy="1523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275292-E42B-8494-3E93-83253B76E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152" y="4897254"/>
            <a:ext cx="5090942" cy="11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43816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A3C25-BBF2-7E61-D9C9-A7AE9B26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EFDF0C-A4CF-1C18-AC43-FB4B658A26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8F87890-730B-E964-1828-2376E6917C9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07018" y="116632"/>
            <a:ext cx="11046299" cy="864096"/>
          </a:xfrm>
        </p:spPr>
        <p:txBody>
          <a:bodyPr/>
          <a:lstStyle/>
          <a:p>
            <a:r>
              <a:rPr lang="pl-PL" kern="0" noProof="0" dirty="0"/>
              <a:t>Zbiór gotowych komponentów UI i stylów</a:t>
            </a:r>
          </a:p>
        </p:txBody>
      </p:sp>
      <p:pic>
        <p:nvPicPr>
          <p:cNvPr id="7" name="Symbol zastępczy zawartości 6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D1BFBFD8-7536-FD06-B81C-2BB145B5E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36" y="1190625"/>
            <a:ext cx="9868521" cy="5153344"/>
          </a:xfrm>
        </p:spPr>
      </p:pic>
    </p:spTree>
    <p:extLst>
      <p:ext uri="{BB962C8B-B14F-4D97-AF65-F5344CB8AC3E}">
        <p14:creationId xmlns:p14="http://schemas.microsoft.com/office/powerpoint/2010/main" val="662474542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54B27-C86C-2B7A-9423-E89FE7A32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1CFC1DC-B4E2-206E-2E7A-214151A56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CC5313D-E738-D62C-42EF-4FF064E4001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AE78AD2-F0F7-342C-F40E-9B63238F10C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8" name="Obraz 7" descr="Obraz zawierający tekst, zrzut ekranu, Strona internetowa, oprogramowanie&#10;&#10;Opis wygenerowany automatycznie">
            <a:extLst>
              <a:ext uri="{FF2B5EF4-FFF2-40B4-BE49-F238E27FC236}">
                <a16:creationId xmlns:a16="http://schemas.microsoft.com/office/drawing/2014/main" id="{404CB4F6-E761-D304-E44F-36403D87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4" y="1200188"/>
            <a:ext cx="6255057" cy="2876512"/>
          </a:xfrm>
          <a:prstGeom prst="rect">
            <a:avLst/>
          </a:prstGeom>
        </p:spPr>
      </p:pic>
      <p:pic>
        <p:nvPicPr>
          <p:cNvPr id="10" name="Obraz 9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C9428B75-793C-3DB9-DE4F-A45E4142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70" y="3138994"/>
            <a:ext cx="6410325" cy="31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588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290AC-1834-6DED-71F6-765E908E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7F1F1DB-172F-77DD-156A-5D44B585D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C08BD90-EC7C-AD83-CB41-9B2F49F83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0605C93-396E-F3A6-679C-CA1A946F12A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6" name="Obraz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3997D5EE-7E57-CF6D-8B3A-21182C75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2" y="1200188"/>
            <a:ext cx="6322566" cy="2910169"/>
          </a:xfrm>
          <a:prstGeom prst="rect">
            <a:avLst/>
          </a:prstGeom>
        </p:spPr>
      </p:pic>
      <p:pic>
        <p:nvPicPr>
          <p:cNvPr id="9" name="Obraz 8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2BEC255B-BD61-2345-01E1-C4CC4125E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3139042"/>
            <a:ext cx="6686550" cy="32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465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8A82-B070-5C9E-B067-4FC666329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01FB7AE2-DE4A-262E-090E-DCD97C159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1921C29-1B9A-5A5F-0A17-9A4084FE49D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C91132-C9AB-BB80-45AA-4140187E355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10" name="Obraz 9" descr="Obraz zawierający tekst, numer, Czcionka, linia&#10;&#10;Opis wygenerowany automatycznie">
            <a:extLst>
              <a:ext uri="{FF2B5EF4-FFF2-40B4-BE49-F238E27FC236}">
                <a16:creationId xmlns:a16="http://schemas.microsoft.com/office/drawing/2014/main" id="{7170FF49-7087-AA93-C74D-EEA62B1E2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93" y="1052234"/>
            <a:ext cx="6344258" cy="2908363"/>
          </a:xfrm>
          <a:prstGeom prst="rect">
            <a:avLst/>
          </a:prstGeom>
        </p:spPr>
      </p:pic>
      <p:pic>
        <p:nvPicPr>
          <p:cNvPr id="12" name="Obraz 11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B1D4C113-60B7-1B45-4352-455AB57E8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592131"/>
            <a:ext cx="7791450" cy="38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39438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7945EC1F-A462-7567-C20C-F73CA75F1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Opis oraz uzasadnienie wyboru architektury</a:t>
            </a:r>
          </a:p>
          <a:p>
            <a:r>
              <a:rPr lang="pl-PL" dirty="0"/>
              <a:t>Prezentacja wyników pracy</a:t>
            </a:r>
          </a:p>
          <a:p>
            <a:pPr lvl="1"/>
            <a:r>
              <a:rPr lang="pl-PL" dirty="0"/>
              <a:t>Projekt graficzny UI aplikacji</a:t>
            </a:r>
          </a:p>
          <a:p>
            <a:pPr lvl="1"/>
            <a:r>
              <a:rPr lang="pl-PL" dirty="0" err="1"/>
              <a:t>Blazor</a:t>
            </a:r>
            <a:r>
              <a:rPr lang="pl-PL" dirty="0"/>
              <a:t> SPA, oraz </a:t>
            </a:r>
            <a:r>
              <a:rPr lang="pl-PL" dirty="0" err="1"/>
              <a:t>Renderowanie</a:t>
            </a:r>
            <a:r>
              <a:rPr lang="pl-PL" dirty="0"/>
              <a:t>, wdrożenie prototypów UI</a:t>
            </a:r>
          </a:p>
          <a:p>
            <a:pPr lvl="1"/>
            <a:r>
              <a:rPr lang="pl-PL" dirty="0"/>
              <a:t>Implementacja weryfikacji użytkowników</a:t>
            </a:r>
          </a:p>
          <a:p>
            <a:pPr lvl="1"/>
            <a:r>
              <a:rPr lang="pl-PL" dirty="0"/>
              <a:t>Praca nad hostingiem </a:t>
            </a:r>
          </a:p>
          <a:p>
            <a:pPr lvl="1"/>
            <a:r>
              <a:rPr lang="pl-PL" dirty="0"/>
              <a:t>Praca </a:t>
            </a:r>
            <a:r>
              <a:rPr lang="pl-PL" dirty="0" err="1"/>
              <a:t>bad</a:t>
            </a:r>
            <a:r>
              <a:rPr lang="pl-PL" dirty="0"/>
              <a:t> bazą danych </a:t>
            </a:r>
          </a:p>
          <a:p>
            <a:pPr lvl="1"/>
            <a:r>
              <a:rPr lang="pl-PL" dirty="0"/>
              <a:t>Postępy prac nad dokumentacją</a:t>
            </a:r>
          </a:p>
          <a:p>
            <a:r>
              <a:rPr lang="pl-PL" dirty="0"/>
              <a:t>Źródła</a:t>
            </a:r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F8741F-2BCF-6585-6140-72ACC8EF04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07A77C-2B25-4F7F-F3F9-761101040DE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26285136"/>
      </p:ext>
    </p:extLst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EF04A-5B6B-185D-75EC-234337405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5945779-EE57-0615-91B4-8E2B7B731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554E30-E71B-CEB5-BEE5-930B138517C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D1186EB-FA67-B25D-4ADD-F5090F5BF2E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8" name="Obraz 7" descr="Obraz zawierający tekst, oprogramowanie, Ikona komputerowa, Strona internetowa&#10;&#10;Opis wygenerowany automatycznie">
            <a:extLst>
              <a:ext uri="{FF2B5EF4-FFF2-40B4-BE49-F238E27FC236}">
                <a16:creationId xmlns:a16="http://schemas.microsoft.com/office/drawing/2014/main" id="{FDB7F582-A1AF-0FA1-30DB-1FB927C46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07" y="1202697"/>
            <a:ext cx="7068536" cy="3210373"/>
          </a:xfrm>
          <a:prstGeom prst="rect">
            <a:avLst/>
          </a:prstGeom>
        </p:spPr>
      </p:pic>
      <p:pic>
        <p:nvPicPr>
          <p:cNvPr id="14" name="Obraz 13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9A2922E3-D433-6EF4-248F-404807BF8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4" y="2389371"/>
            <a:ext cx="8201025" cy="40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1234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E48-8F4C-D550-A507-40F6303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39509B2-8E52-BC9B-AB18-273420DAB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F5E0532-BE05-BB04-0F6A-34BD25233EA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F50023-B718-0563-8BC4-922B4388B44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5" name="Obraz 4" descr="Obraz zawierający tekst, oprogramowanie, Strona internetowa, Ikona komputerowa&#10;&#10;Opis wygenerowany automatycznie">
            <a:extLst>
              <a:ext uri="{FF2B5EF4-FFF2-40B4-BE49-F238E27FC236}">
                <a16:creationId xmlns:a16="http://schemas.microsoft.com/office/drawing/2014/main" id="{DC64701D-A336-9F60-49C6-4DF6DF281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0" y="1556792"/>
            <a:ext cx="6834876" cy="3123571"/>
          </a:xfrm>
          <a:prstGeom prst="rect">
            <a:avLst/>
          </a:prstGeom>
        </p:spPr>
      </p:pic>
      <p:pic>
        <p:nvPicPr>
          <p:cNvPr id="6" name="Obraz 5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5ED4C79A-5463-447F-FF54-BA32FD70F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43" y="3122587"/>
            <a:ext cx="6905625" cy="31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35264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65B48-C21C-D47B-0003-E5D4FA0C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0808198-3B8D-DC07-40DC-EA133FF42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64" y="1638300"/>
            <a:ext cx="11016635" cy="4762500"/>
          </a:xfrm>
        </p:spPr>
        <p:txBody>
          <a:bodyPr anchor="ctr"/>
          <a:lstStyle/>
          <a:p>
            <a:pPr marL="0" indent="0">
              <a:buNone/>
            </a:pPr>
            <a:br>
              <a:rPr lang="pl-PL" sz="3200" noProof="0" dirty="0"/>
            </a:br>
            <a:endParaRPr lang="pl-PL" sz="32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328BCEF-43B9-8D08-CF11-11E2FE5F24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Michał </a:t>
            </a:r>
            <a:r>
              <a:rPr lang="pl-PL" sz="1200" noProof="0" dirty="0" err="1"/>
              <a:t>Starba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2F4FCF1-50B6-5BA5-0954-0057E3C530F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336092"/>
            <a:ext cx="11046299" cy="864096"/>
          </a:xfrm>
        </p:spPr>
        <p:txBody>
          <a:bodyPr/>
          <a:lstStyle/>
          <a:p>
            <a:r>
              <a:rPr lang="pl-PL" sz="5400" noProof="0" dirty="0"/>
              <a:t>Wybrane prototypy i ich wdrożenie </a:t>
            </a:r>
            <a:endParaRPr lang="pl-PL" sz="5400" kern="0" noProof="0" dirty="0"/>
          </a:p>
        </p:txBody>
      </p:sp>
      <p:pic>
        <p:nvPicPr>
          <p:cNvPr id="8" name="Obraz 7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A347B261-92CD-BF7A-04C1-5B13C2BC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8" y="1200188"/>
            <a:ext cx="7293668" cy="3310297"/>
          </a:xfrm>
          <a:prstGeom prst="rect">
            <a:avLst/>
          </a:prstGeom>
        </p:spPr>
      </p:pic>
      <p:pic>
        <p:nvPicPr>
          <p:cNvPr id="10" name="Obraz 9" descr="Obraz zawierający tekst, zrzut ekranu, Reklama internetowa, Strona internetowa&#10;&#10;Opis wygenerowany automatycznie">
            <a:extLst>
              <a:ext uri="{FF2B5EF4-FFF2-40B4-BE49-F238E27FC236}">
                <a16:creationId xmlns:a16="http://schemas.microsoft.com/office/drawing/2014/main" id="{65126D2B-3B7B-5C5A-5B0B-03E3D7F86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2848512"/>
            <a:ext cx="7267575" cy="36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0853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BE43-B8DD-4B56-AA3D-736FC63E4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4B02252-D9C6-8925-BD9B-DA0D2578E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sz="2400" dirty="0">
                <a:latin typeface="Aptos" panose="020B0004020202020204" pitchFamily="34" charset="0"/>
              </a:rPr>
              <a:t>Proces rejestracji użytkownika:</a:t>
            </a:r>
          </a:p>
          <a:p>
            <a:pPr lvl="1"/>
            <a:r>
              <a:rPr lang="pl-PL" sz="2000" dirty="0">
                <a:latin typeface="Aptos" panose="020B0004020202020204" pitchFamily="34" charset="0"/>
              </a:rPr>
              <a:t>Użytkownik zostaje zarejestrowany poprzez wypełnienie formularza, i jest identyfikowany loginem oraz hasłem</a:t>
            </a:r>
          </a:p>
          <a:p>
            <a:pPr lvl="1"/>
            <a:r>
              <a:rPr lang="pl-PL" sz="2000" dirty="0">
                <a:latin typeface="Aptos" panose="020B0004020202020204" pitchFamily="34" charset="0"/>
              </a:rPr>
              <a:t>Hasło w postaci </a:t>
            </a:r>
            <a:r>
              <a:rPr lang="pl-PL" sz="2000" dirty="0" err="1">
                <a:latin typeface="Aptos" panose="020B0004020202020204" pitchFamily="34" charset="0"/>
              </a:rPr>
              <a:t>hash’u</a:t>
            </a:r>
            <a:r>
              <a:rPr lang="pl-PL" sz="2000" dirty="0">
                <a:latin typeface="Aptos" panose="020B0004020202020204" pitchFamily="34" charset="0"/>
              </a:rPr>
              <a:t> jest przetrzymywane po stronie bazy danych</a:t>
            </a:r>
          </a:p>
          <a:p>
            <a:r>
              <a:rPr lang="pl-PL" sz="2400" dirty="0">
                <a:latin typeface="Aptos" panose="020B0004020202020204" pitchFamily="34" charset="0"/>
              </a:rPr>
              <a:t>Proces autentykacji:</a:t>
            </a:r>
          </a:p>
          <a:p>
            <a:pPr lvl="1"/>
            <a:r>
              <a:rPr lang="pl-PL" sz="2000" dirty="0">
                <a:latin typeface="Aptos" panose="020B0004020202020204" pitchFamily="34" charset="0"/>
              </a:rPr>
              <a:t>Użytkownik po poprawnym zalogowaniu otrzymuje </a:t>
            </a:r>
            <a:r>
              <a:rPr lang="pl-PL" sz="2000" dirty="0" err="1">
                <a:latin typeface="Aptos" panose="020B0004020202020204" pitchFamily="34" charset="0"/>
              </a:rPr>
              <a:t>token</a:t>
            </a:r>
            <a:r>
              <a:rPr lang="pl-PL" sz="2000" dirty="0">
                <a:latin typeface="Aptos" panose="020B0004020202020204" pitchFamily="34" charset="0"/>
              </a:rPr>
              <a:t> JWT</a:t>
            </a:r>
          </a:p>
          <a:p>
            <a:pPr lvl="1"/>
            <a:r>
              <a:rPr lang="pl-PL" sz="2000" dirty="0">
                <a:latin typeface="Aptos" panose="020B0004020202020204" pitchFamily="34" charset="0"/>
              </a:rPr>
              <a:t>Serwis po stronie klienta, zapisuje </a:t>
            </a:r>
            <a:r>
              <a:rPr lang="pl-PL" sz="2000" dirty="0" err="1">
                <a:latin typeface="Aptos" panose="020B0004020202020204" pitchFamily="34" charset="0"/>
              </a:rPr>
              <a:t>token</a:t>
            </a:r>
            <a:r>
              <a:rPr lang="pl-PL" sz="2000" dirty="0">
                <a:latin typeface="Aptos" panose="020B0004020202020204" pitchFamily="34" charset="0"/>
              </a:rPr>
              <a:t> do sesyjnego magazynu przeglądarki (</a:t>
            </a:r>
            <a:r>
              <a:rPr lang="pl-PL" sz="2000" dirty="0" err="1">
                <a:latin typeface="Aptos" panose="020B0004020202020204" pitchFamily="34" charset="0"/>
              </a:rPr>
              <a:t>eng</a:t>
            </a:r>
            <a:r>
              <a:rPr lang="pl-PL" sz="2000" dirty="0">
                <a:latin typeface="Aptos" panose="020B0004020202020204" pitchFamily="34" charset="0"/>
              </a:rPr>
              <a:t>. </a:t>
            </a:r>
            <a:r>
              <a:rPr lang="pl-PL" sz="2000" dirty="0" err="1">
                <a:latin typeface="Aptos" panose="020B0004020202020204" pitchFamily="34" charset="0"/>
              </a:rPr>
              <a:t>Session</a:t>
            </a:r>
            <a:r>
              <a:rPr lang="pl-PL" sz="2000" dirty="0">
                <a:latin typeface="Aptos" panose="020B000402020202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</a:rPr>
              <a:t>storage</a:t>
            </a:r>
            <a:r>
              <a:rPr lang="pl-PL" sz="2000" dirty="0">
                <a:latin typeface="Aptos" panose="020B0004020202020204" pitchFamily="34" charset="0"/>
              </a:rPr>
              <a:t>)</a:t>
            </a:r>
          </a:p>
          <a:p>
            <a:r>
              <a:rPr lang="pl-PL" sz="2400" dirty="0">
                <a:latin typeface="Aptos" panose="020B0004020202020204" pitchFamily="34" charset="0"/>
              </a:rPr>
              <a:t>Proces autoryzacji </a:t>
            </a:r>
          </a:p>
          <a:p>
            <a:pPr lvl="1"/>
            <a:r>
              <a:rPr lang="pl-PL" sz="2000" dirty="0">
                <a:latin typeface="Aptos" panose="020B0004020202020204" pitchFamily="34" charset="0"/>
              </a:rPr>
              <a:t>Użytkownik, na podstawie struktury </a:t>
            </a:r>
            <a:r>
              <a:rPr lang="pl-PL" sz="2000" dirty="0" err="1">
                <a:latin typeface="Aptos" panose="020B0004020202020204" pitchFamily="34" charset="0"/>
              </a:rPr>
              <a:t>tokenu</a:t>
            </a:r>
            <a:r>
              <a:rPr lang="pl-PL" sz="2000" dirty="0">
                <a:latin typeface="Aptos" panose="020B0004020202020204" pitchFamily="34" charset="0"/>
              </a:rPr>
              <a:t> JWT,  w zależności od określonych polityk (</a:t>
            </a:r>
            <a:r>
              <a:rPr lang="pl-PL" sz="2000" dirty="0" err="1">
                <a:latin typeface="Aptos" panose="020B0004020202020204" pitchFamily="34" charset="0"/>
              </a:rPr>
              <a:t>eng</a:t>
            </a:r>
            <a:r>
              <a:rPr lang="pl-PL" sz="2000" dirty="0">
                <a:latin typeface="Aptos" panose="020B0004020202020204" pitchFamily="34" charset="0"/>
              </a:rPr>
              <a:t>. Policy) systemu zawierających odpowiednie żądania uprawnień (</a:t>
            </a:r>
            <a:r>
              <a:rPr lang="pl-PL" sz="2000" dirty="0" err="1">
                <a:latin typeface="Aptos" panose="020B0004020202020204" pitchFamily="34" charset="0"/>
              </a:rPr>
              <a:t>eng</a:t>
            </a:r>
            <a:r>
              <a:rPr lang="pl-PL" sz="2000" dirty="0">
                <a:latin typeface="Aptos" panose="020B0004020202020204" pitchFamily="34" charset="0"/>
              </a:rPr>
              <a:t>. </a:t>
            </a:r>
            <a:r>
              <a:rPr lang="pl-PL" sz="2000" dirty="0" err="1">
                <a:latin typeface="Aptos" panose="020B0004020202020204" pitchFamily="34" charset="0"/>
              </a:rPr>
              <a:t>Claim</a:t>
            </a:r>
            <a:r>
              <a:rPr lang="pl-PL" sz="2000" dirty="0">
                <a:latin typeface="Aptos" panose="020B0004020202020204" pitchFamily="34" charset="0"/>
              </a:rPr>
              <a:t>) otrzymuje dostęp do odpowiednich stron / </a:t>
            </a:r>
            <a:r>
              <a:rPr lang="pl-PL" sz="2000" dirty="0" err="1">
                <a:latin typeface="Aptos" panose="020B0004020202020204" pitchFamily="34" charset="0"/>
              </a:rPr>
              <a:t>ścierzek</a:t>
            </a:r>
            <a:r>
              <a:rPr lang="pl-PL" sz="2000" dirty="0">
                <a:latin typeface="Aptos" panose="020B0004020202020204" pitchFamily="34" charset="0"/>
              </a:rPr>
              <a:t> po stronie </a:t>
            </a:r>
            <a:r>
              <a:rPr lang="pl-PL" sz="2000" dirty="0" err="1">
                <a:latin typeface="Aptos" panose="020B0004020202020204" pitchFamily="34" charset="0"/>
              </a:rPr>
              <a:t>fornt</a:t>
            </a:r>
            <a:r>
              <a:rPr lang="pl-PL" sz="2000" dirty="0">
                <a:latin typeface="Aptos" panose="020B0004020202020204" pitchFamily="34" charset="0"/>
              </a:rPr>
              <a:t>-endu, oraz węzłów Web API systemu. Klient http dla każdego żądania zamieszcza </a:t>
            </a:r>
            <a:r>
              <a:rPr lang="pl-PL" sz="2000" dirty="0" err="1">
                <a:latin typeface="Aptos" panose="020B0004020202020204" pitchFamily="34" charset="0"/>
              </a:rPr>
              <a:t>token</a:t>
            </a:r>
            <a:r>
              <a:rPr lang="pl-PL" sz="2000" dirty="0">
                <a:latin typeface="Aptos" panose="020B0004020202020204" pitchFamily="34" charset="0"/>
              </a:rPr>
              <a:t> w nagłówku </a:t>
            </a:r>
            <a:r>
              <a:rPr lang="pl-PL" sz="2000" b="1" dirty="0" err="1">
                <a:latin typeface="Aptos" panose="020B0004020202020204" pitchFamily="34" charset="0"/>
              </a:rPr>
              <a:t>Authorization</a:t>
            </a:r>
            <a:r>
              <a:rPr lang="pl-PL" sz="2000" dirty="0">
                <a:latin typeface="Aptos" panose="020B0004020202020204" pitchFamily="34" charset="0"/>
              </a:rPr>
              <a:t> </a:t>
            </a:r>
          </a:p>
          <a:p>
            <a:pPr lvl="1"/>
            <a:endParaRPr lang="pl-PL" sz="2000" dirty="0">
              <a:latin typeface="Aptos" panose="020B0004020202020204" pitchFamily="34" charset="0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B4D9944-FA15-86EA-B8F8-7B81391A39A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184567" cy="864096"/>
          </a:xfrm>
        </p:spPr>
        <p:txBody>
          <a:bodyPr/>
          <a:lstStyle/>
          <a:p>
            <a:r>
              <a:rPr lang="pl-PL" sz="5400" kern="0" noProof="0" dirty="0"/>
              <a:t>Implementacja weryfikacji użytkownika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6D96FC8-60B7-4DEB-ECF7-75355519613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2223C2-1254-B3CD-A277-2C37B9A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84" y="6235356"/>
            <a:ext cx="1105300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4600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73AC16C-CF30-3ACB-6EE1-D50AE790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Proces wylogowania użytkownika</a:t>
            </a:r>
          </a:p>
          <a:p>
            <a:pPr lvl="1"/>
            <a:r>
              <a:rPr lang="pl-PL" dirty="0"/>
              <a:t>Na podstawie akcji wylogowania użytkownika </a:t>
            </a:r>
            <a:r>
              <a:rPr lang="pl-PL" dirty="0" err="1"/>
              <a:t>token</a:t>
            </a:r>
            <a:r>
              <a:rPr lang="pl-PL" dirty="0"/>
              <a:t> JWT jest usuwany z magazynu sesyjnego przeglądarki. </a:t>
            </a:r>
          </a:p>
          <a:p>
            <a:pPr lvl="1"/>
            <a:r>
              <a:rPr lang="pl-PL" dirty="0"/>
              <a:t>W ten sposób po wylogowaniu nie będzie miał dostępu do węzłów Web API, oraz zabezpieczonych ścieżek interfejsu klienckiego. </a:t>
            </a:r>
          </a:p>
          <a:p>
            <a:pPr lvl="1"/>
            <a:r>
              <a:rPr lang="pl-PL" dirty="0"/>
              <a:t>W przypadku braku akcji wylogowania przez czas dłuższy niż ważność JWT, </a:t>
            </a:r>
            <a:r>
              <a:rPr lang="pl-PL" dirty="0" err="1"/>
              <a:t>token</a:t>
            </a:r>
            <a:r>
              <a:rPr lang="pl-PL" dirty="0"/>
              <a:t> nie będzie wznawiany, co uchroni przed ewentualnym naruszeniem bezpieczeństwa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7D9ED72-79A1-FE6D-5B7C-7EDF7BA0F8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8D1769-D464-DCE7-38CF-1D7D9F100E8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4400" kern="0" noProof="0" dirty="0"/>
              <a:t>Implementacja weryfikacji użytkownika cd.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5B6110B-1912-71B1-4171-F0B72C25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84" y="6235356"/>
            <a:ext cx="1105300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8385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6A6C13C-5541-CC3B-F547-DE2DA2CAC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9845" y="1628801"/>
            <a:ext cx="4795731" cy="5184575"/>
          </a:xfrm>
          <a:noFill/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E22722B9-E04B-75BB-DB22-73D1C9FE92D7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6671941" y="1628801"/>
            <a:ext cx="5400675" cy="2700337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2FE5DB3-44F9-0A7F-07A3-6CCDF87C517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Implementacja weryfikacji użytkownika cd.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4DCDB8-42A2-6779-06B5-883448854BF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</p:spPr>
        <p:txBody>
          <a:bodyPr/>
          <a:lstStyle/>
          <a:p>
            <a:r>
              <a:rPr lang="pl-PL" dirty="0"/>
              <a:t>Struktura </a:t>
            </a:r>
            <a:r>
              <a:rPr lang="pl-PL" dirty="0" err="1"/>
              <a:t>tokenu</a:t>
            </a:r>
            <a:r>
              <a:rPr lang="pl-PL" dirty="0"/>
              <a:t> JWT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6BDB61-8A35-80AC-FDE2-76C56DDF8A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</p:spPr>
        <p:txBody>
          <a:bodyPr/>
          <a:lstStyle/>
          <a:p>
            <a:r>
              <a:rPr lang="pl-PL" dirty="0"/>
              <a:t>Poglądowy formularz logowania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EF4B09C-913C-D28A-CE83-8796709D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84" y="6235356"/>
            <a:ext cx="1105300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2924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A0FFF-A9F1-6563-0D91-6D245610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C4E53BD-8564-4C78-1951-7BCE90C4D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wrap="square" anchor="ctr">
            <a:normAutofit fontScale="77500" lnSpcReduction="20000"/>
          </a:bodyPr>
          <a:lstStyle/>
          <a:p>
            <a:r>
              <a:rPr lang="pl-PL" dirty="0"/>
              <a:t>Implementacja weryfikacji użytkownika – kod w programie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FFD5721-6764-A633-2DC3-1EC4BEB9AD4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94665" y="1120626"/>
            <a:ext cx="10729398" cy="508175"/>
          </a:xfrm>
        </p:spPr>
        <p:txBody>
          <a:bodyPr/>
          <a:lstStyle/>
          <a:p>
            <a:pPr algn="ctr"/>
            <a:r>
              <a:rPr lang="pl-PL" dirty="0"/>
              <a:t>Serwis autoryzacji / autentykacji po stronie klienta</a:t>
            </a:r>
            <a:endParaRPr lang="en-US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154FD7D-C79A-B373-27C0-1BBF8A750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99758" y="1628801"/>
            <a:ext cx="7242837" cy="5167826"/>
          </a:xfr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81CEE8D-3BC1-9C52-A174-79D2CC95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65" y="6290615"/>
            <a:ext cx="1105300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4121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F5FE5-2486-52C2-A261-B44F2E538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39DED46-32C7-9BCF-C82A-6FF6D22C991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wrap="square" anchor="ctr">
            <a:normAutofit fontScale="77500" lnSpcReduction="20000"/>
          </a:bodyPr>
          <a:lstStyle/>
          <a:p>
            <a:r>
              <a:rPr lang="pl-PL" dirty="0"/>
              <a:t>Implementacja weryfikacji użytkownika – kod w programie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3D17345-9CD7-F45D-C037-CFA4D28F2AA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0307" y="796589"/>
            <a:ext cx="11110886" cy="508175"/>
          </a:xfrm>
        </p:spPr>
        <p:txBody>
          <a:bodyPr/>
          <a:lstStyle/>
          <a:p>
            <a:pPr algn="ctr"/>
            <a:r>
              <a:rPr lang="pl-PL" dirty="0"/>
              <a:t>Kontroler autoryzacji / autentykacji po stronie serwera</a:t>
            </a:r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28032F8-62A8-6040-2FE5-564466F1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99" y="1304764"/>
            <a:ext cx="7703469" cy="54697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C584BAA-329B-C508-CA81-30B63BDC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87" y="6235356"/>
            <a:ext cx="1105300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31399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BD2DE-6F32-C3DA-EA85-3126C421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89DEEC53-4568-385B-DE90-5BF0158690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0D1FB98-E53B-E545-0267-7DD087B6D3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0857" y="6237312"/>
            <a:ext cx="11046297" cy="504056"/>
          </a:xfrm>
        </p:spPr>
        <p:txBody>
          <a:bodyPr/>
          <a:lstStyle/>
          <a:p>
            <a:pPr algn="r"/>
            <a:r>
              <a:rPr lang="pl-PL" sz="1200" dirty="0"/>
              <a:t>Krzysztof Wróblewski</a:t>
            </a:r>
            <a:endParaRPr lang="pl-PL" sz="12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7402FA3-E711-6E9B-F5BF-DD75CCC5355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Prace nad hostingiem</a:t>
            </a:r>
          </a:p>
        </p:txBody>
      </p:sp>
      <p:sp>
        <p:nvSpPr>
          <p:cNvPr id="5" name="Symbol zastępczy zawartości 1">
            <a:extLst>
              <a:ext uri="{FF2B5EF4-FFF2-40B4-BE49-F238E27FC236}">
                <a16:creationId xmlns:a16="http://schemas.microsoft.com/office/drawing/2014/main" id="{5F356529-8EF2-A348-FD36-5664B4353A4D}"/>
              </a:ext>
            </a:extLst>
          </p:cNvPr>
          <p:cNvSpPr txBox="1">
            <a:spLocks/>
          </p:cNvSpPr>
          <p:nvPr/>
        </p:nvSpPr>
        <p:spPr bwMode="auto">
          <a:xfrm>
            <a:off x="977769" y="1495648"/>
            <a:ext cx="1101663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/>
              <a:t>Utworzono instancję maszyn wirtualnych o obrazie systemu </a:t>
            </a:r>
            <a:r>
              <a:rPr lang="pl-PL" kern="0" dirty="0" err="1"/>
              <a:t>Ubuntu</a:t>
            </a:r>
            <a:r>
              <a:rPr lang="pl-PL" kern="0" dirty="0"/>
              <a:t> na serwerze Politechniki Wrocławskiej </a:t>
            </a:r>
          </a:p>
          <a:p>
            <a:pPr lvl="1"/>
            <a:r>
              <a:rPr lang="pl-PL" kern="0" dirty="0"/>
              <a:t>Utworzono dwie instancje, na serwer aplikacji, oraz serwer bazy danych</a:t>
            </a:r>
          </a:p>
          <a:p>
            <a:r>
              <a:rPr lang="pl-PL" kern="0" dirty="0"/>
              <a:t>Dostęp do maszyn poprzez VPN został zapewniony za pomocą klienta Global </a:t>
            </a:r>
            <a:r>
              <a:rPr lang="pl-PL" kern="0" dirty="0" err="1"/>
              <a:t>Protect</a:t>
            </a:r>
            <a:endParaRPr lang="pl-PL" kern="0" dirty="0"/>
          </a:p>
          <a:p>
            <a:r>
              <a:rPr lang="pl-PL" kern="0" dirty="0"/>
              <a:t>Na instancji serwera aplikacji zainstalowano środowisko </a:t>
            </a:r>
            <a:r>
              <a:rPr lang="pl-PL" b="1" kern="0" dirty="0" err="1"/>
              <a:t>dotnet</a:t>
            </a:r>
            <a:r>
              <a:rPr lang="pl-PL" b="1" kern="0" dirty="0"/>
              <a:t> </a:t>
            </a:r>
            <a:r>
              <a:rPr lang="pl-PL" b="1" kern="0" dirty="0" err="1"/>
              <a:t>runtime</a:t>
            </a:r>
            <a:r>
              <a:rPr lang="pl-PL" kern="0" dirty="0"/>
              <a:t>, kompilujące i uruchamiające projekt</a:t>
            </a:r>
            <a:endParaRPr lang="pl-PL" b="1" kern="0" dirty="0"/>
          </a:p>
          <a:p>
            <a:pPr lvl="1"/>
            <a:r>
              <a:rPr lang="pl-PL" kern="0" dirty="0"/>
              <a:t>Dla zabezpieczenia komunikacji z przeglądarką utworzono certyfikat SSL / TLS</a:t>
            </a:r>
          </a:p>
          <a:p>
            <a:r>
              <a:rPr lang="pl-PL" kern="0" dirty="0"/>
              <a:t>Na instancji serwera bazy danych utworzono oraz skonfigurowano </a:t>
            </a:r>
            <a:r>
              <a:rPr lang="pl-PL" b="1" kern="0" dirty="0"/>
              <a:t>MySQL </a:t>
            </a:r>
            <a:r>
              <a:rPr lang="pl-PL" b="1" kern="0" dirty="0" err="1"/>
              <a:t>InnoDB</a:t>
            </a:r>
            <a:r>
              <a:rPr lang="pl-PL" kern="0" dirty="0"/>
              <a:t> </a:t>
            </a:r>
            <a:r>
              <a:rPr lang="pl-PL" kern="0" dirty="0" err="1"/>
              <a:t>cluster</a:t>
            </a:r>
            <a:endParaRPr lang="pl-PL" kern="0" dirty="0"/>
          </a:p>
          <a:p>
            <a:pPr lvl="1"/>
            <a:endParaRPr lang="pl-PL" kern="0" dirty="0"/>
          </a:p>
          <a:p>
            <a:endParaRPr lang="pl-PL" b="1" kern="0" dirty="0"/>
          </a:p>
        </p:txBody>
      </p:sp>
    </p:spTree>
    <p:extLst>
      <p:ext uri="{BB962C8B-B14F-4D97-AF65-F5344CB8AC3E}">
        <p14:creationId xmlns:p14="http://schemas.microsoft.com/office/powerpoint/2010/main" val="1596977173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90AD8-5041-F7E3-934E-8AA874C1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B7E07A2-0F3E-DF5D-CA07-46D1B4333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F6D0380-EC2E-6A6F-3AAE-C2E28DF34A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Krzysztof Wróblewski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3F2D7A6-B8AC-7B88-9287-B6DC43AEFC4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kern="0" noProof="0" dirty="0"/>
              <a:t>Prace nad hostingiem – diagram wdrożenia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0D5887B-3D64-E97B-491E-8AF7206C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3" y="2205125"/>
            <a:ext cx="11137260" cy="30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9824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8A511F-58BD-E480-B428-E2F4B83D9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215463-C260-BE06-63EC-49FCFEF6A16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FC8768B-F679-26FA-3D5C-4C4E9E9B3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69" y="364735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Opis architektury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2D41C-6C2E-F024-9659-3357A3E95F9F}"/>
              </a:ext>
            </a:extLst>
          </p:cNvPr>
          <p:cNvSpPr txBox="1"/>
          <p:nvPr/>
        </p:nvSpPr>
        <p:spPr>
          <a:xfrm>
            <a:off x="1092238" y="1338151"/>
            <a:ext cx="108470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/>
              <a:t>Baza danych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MySQL </a:t>
            </a:r>
            <a:r>
              <a:rPr lang="pl-PL" sz="2800" dirty="0" err="1"/>
              <a:t>InnoDB</a:t>
            </a:r>
            <a:r>
              <a:rPr lang="pl-PL" sz="2800" dirty="0"/>
              <a:t> Cluster – 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rozwiązanie MySQL o 3 instancjach MySQL: </a:t>
            </a:r>
            <a:br>
              <a:rPr lang="pl-PL" sz="2800" dirty="0"/>
            </a:br>
            <a:r>
              <a:rPr lang="pl-PL" sz="2800" dirty="0"/>
              <a:t>Shell, Router i Server 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 err="1"/>
              <a:t>Backend</a:t>
            </a:r>
            <a:r>
              <a:rPr lang="pl-PL" sz="2800" dirty="0"/>
              <a:t>/</a:t>
            </a:r>
            <a:r>
              <a:rPr lang="pl-PL" sz="2800" dirty="0" err="1"/>
              <a:t>frontend</a:t>
            </a:r>
            <a:r>
              <a:rPr lang="pl-PL" sz="2800" dirty="0"/>
              <a:t>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.NET 8 </a:t>
            </a:r>
            <a:r>
              <a:rPr lang="pl-PL" sz="2800" dirty="0" err="1"/>
              <a:t>Blazor</a:t>
            </a:r>
            <a:r>
              <a:rPr lang="pl-PL" sz="2800" dirty="0"/>
              <a:t> Web </a:t>
            </a:r>
            <a:r>
              <a:rPr lang="pl-PL" sz="2800" dirty="0" err="1"/>
              <a:t>App</a:t>
            </a:r>
            <a:r>
              <a:rPr lang="pl-PL" sz="2800" dirty="0"/>
              <a:t> (Web Assembly + </a:t>
            </a:r>
            <a:r>
              <a:rPr lang="pl-PL" sz="2800" dirty="0" err="1"/>
              <a:t>Blazor</a:t>
            </a:r>
            <a:r>
              <a:rPr lang="pl-PL" sz="2800" dirty="0"/>
              <a:t> Server) – 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Framework do tworzenia aplikacji webowych w języku C# z mniejszym użyciem JavaScript’ u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Przygotowanie złożonych aplikacji jednostronicowych (SPA)</a:t>
            </a:r>
            <a:br>
              <a:rPr lang="pl-PL" sz="2800" dirty="0"/>
            </a:br>
            <a:endParaRPr lang="pl-PL" sz="2800" dirty="0"/>
          </a:p>
          <a:p>
            <a:pPr marL="971550" lvl="1" indent="-514350">
              <a:buFont typeface="+mj-lt"/>
              <a:buAutoNum type="arabicPeriod"/>
            </a:pP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935117898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60A7-1223-FBAC-30C1-4502365F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8C20BB-2B6D-7433-ADEA-F57C882E4E3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Krzysztof Wróblewski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7714D15-A82F-30BC-EADD-DFBC4D43A16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Prace nad bazą danych  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EDB0F4D-1E35-AE14-F93C-32BC04C32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484784"/>
            <a:ext cx="11016635" cy="5256584"/>
          </a:xfrm>
        </p:spPr>
        <p:txBody>
          <a:bodyPr/>
          <a:lstStyle/>
          <a:p>
            <a:r>
              <a:rPr lang="pl-PL" dirty="0"/>
              <a:t>Utworzono połącznie do bazy danych od strony aplikacji</a:t>
            </a:r>
          </a:p>
          <a:p>
            <a:r>
              <a:rPr lang="pl-PL" dirty="0"/>
              <a:t>Zmapowano strukturę bazy oraz utworzono klasę kontekstu bazodanowego</a:t>
            </a:r>
          </a:p>
          <a:p>
            <a:r>
              <a:rPr lang="pl-PL" dirty="0"/>
              <a:t>Komenda </a:t>
            </a:r>
            <a:r>
              <a:rPr lang="pl-PL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dotnet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ef </a:t>
            </a:r>
            <a:r>
              <a:rPr lang="pl-PL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dbcontext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scaffold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l-PL" dirty="0"/>
              <a:t> </a:t>
            </a:r>
            <a:r>
              <a:rPr lang="pl-PL" dirty="0" err="1"/>
              <a:t>EntityFramework’a</a:t>
            </a:r>
            <a:r>
              <a:rPr lang="pl-PL" dirty="0"/>
              <a:t>, narzędzia ORM, zapewniła utworzenie klas encji, oraz utworzenia instancji klasy </a:t>
            </a:r>
            <a:r>
              <a:rPr lang="pl-PL" dirty="0" err="1"/>
              <a:t>DbContex</a:t>
            </a:r>
            <a:r>
              <a:rPr lang="pl-PL" dirty="0"/>
              <a:t> – będącą interfejsem dla wykonywania operacji na bazie danych </a:t>
            </a:r>
          </a:p>
          <a:p>
            <a:r>
              <a:rPr lang="pl-PL" dirty="0"/>
              <a:t>Plik </a:t>
            </a:r>
            <a:r>
              <a:rPr lang="pl-PL" b="1" dirty="0" err="1"/>
              <a:t>apsettings.json</a:t>
            </a:r>
            <a:r>
              <a:rPr lang="pl-PL" b="1" dirty="0"/>
              <a:t> </a:t>
            </a:r>
            <a:r>
              <a:rPr lang="pl-PL" dirty="0"/>
              <a:t>w projekcie zawiera parametry połączenia konieczne do dostępu do danych w czasie działania aplikacji</a:t>
            </a:r>
          </a:p>
          <a:p>
            <a:r>
              <a:rPr lang="pl-PL" dirty="0"/>
              <a:t>Utworzono kontrolery Web API, te konieczne na obecnym procesie pracy nad projektem, służące do manipulacji  danymi poprzez zapytania HTTP</a:t>
            </a:r>
          </a:p>
          <a:p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8743008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FD04DC9-6BF5-670C-B331-9804650AB7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4398" y="1628799"/>
            <a:ext cx="2817046" cy="1311754"/>
          </a:xfrm>
        </p:spPr>
      </p:pic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32C03F9-B1C6-F9A8-AE33-E0E1887A2F7A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1007434" y="1628800"/>
            <a:ext cx="2586964" cy="5184575"/>
          </a:xfrm>
          <a:noFill/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34AFC98-7AF3-4C49-A590-9F673B1B53F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Prace nad bazą danych cd.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30EBF2-4EE2-A597-91D6-3789D76A15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</p:spPr>
        <p:txBody>
          <a:bodyPr/>
          <a:lstStyle/>
          <a:p>
            <a:r>
              <a:rPr lang="pl-PL" dirty="0"/>
              <a:t>Struktura encji, oraz kontekstu bazodanowego w projekcie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AFAC3DE-8C28-D85E-BD91-829D6A01986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</p:spPr>
        <p:txBody>
          <a:bodyPr/>
          <a:lstStyle/>
          <a:p>
            <a:r>
              <a:rPr lang="pl-PL" dirty="0"/>
              <a:t>Przykładowy kod </a:t>
            </a:r>
            <a:r>
              <a:rPr lang="pl-PL" dirty="0" err="1"/>
              <a:t>encjii</a:t>
            </a:r>
            <a:r>
              <a:rPr lang="pl-PL" dirty="0"/>
              <a:t> utworzonej za pomocą </a:t>
            </a:r>
            <a:r>
              <a:rPr lang="pl-PL" dirty="0" err="1"/>
              <a:t>EntityFramework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2F540B67-F78D-25BF-0C60-613F1551D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774" y="1628800"/>
            <a:ext cx="5505131" cy="5184575"/>
          </a:xfrm>
          <a:prstGeom prst="rect">
            <a:avLst/>
          </a:prstGeom>
        </p:spPr>
      </p:pic>
      <p:sp>
        <p:nvSpPr>
          <p:cNvPr id="2" name="Symbol zastępczy tekstu 2">
            <a:extLst>
              <a:ext uri="{FF2B5EF4-FFF2-40B4-BE49-F238E27FC236}">
                <a16:creationId xmlns:a16="http://schemas.microsoft.com/office/drawing/2014/main" id="{FC1FE541-A26F-5D1A-248F-7BE3E0D708D0}"/>
              </a:ext>
            </a:extLst>
          </p:cNvPr>
          <p:cNvSpPr txBox="1">
            <a:spLocks/>
          </p:cNvSpPr>
          <p:nvPr/>
        </p:nvSpPr>
        <p:spPr bwMode="auto">
          <a:xfrm>
            <a:off x="1145703" y="6489340"/>
            <a:ext cx="11046297" cy="5040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kern="0"/>
              <a:t>Krzysztof Wróblewski</a:t>
            </a:r>
            <a:endParaRPr lang="pl-PL" kern="0" dirty="0"/>
          </a:p>
        </p:txBody>
      </p:sp>
    </p:spTree>
    <p:extLst>
      <p:ext uri="{BB962C8B-B14F-4D97-AF65-F5344CB8AC3E}">
        <p14:creationId xmlns:p14="http://schemas.microsoft.com/office/powerpoint/2010/main" val="222437401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383D-F2A5-5874-264C-EC8A3F40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1C5413F-6F85-A33D-B651-C99EFF21BDD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Prace nad bazą danych cd.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3BF885C-F09A-C0D4-F955-7C5A30CDEE0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4" y="1120626"/>
            <a:ext cx="11065181" cy="508175"/>
          </a:xfrm>
        </p:spPr>
        <p:txBody>
          <a:bodyPr/>
          <a:lstStyle/>
          <a:p>
            <a:pPr algn="ctr"/>
            <a:r>
              <a:rPr lang="pl-PL" dirty="0"/>
              <a:t>Klasa kontekstu bazodanowego</a:t>
            </a:r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C006494-44F2-B291-80BC-AD838C1F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4" y="1628801"/>
            <a:ext cx="6513530" cy="492561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AC022F2-5175-1080-E532-2E864176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64" y="1628801"/>
            <a:ext cx="4514379" cy="3687043"/>
          </a:xfrm>
          <a:prstGeom prst="rect">
            <a:avLst/>
          </a:prstGeom>
        </p:spPr>
      </p:pic>
      <p:sp>
        <p:nvSpPr>
          <p:cNvPr id="2" name="Symbol zastępczy tekstu 2">
            <a:extLst>
              <a:ext uri="{FF2B5EF4-FFF2-40B4-BE49-F238E27FC236}">
                <a16:creationId xmlns:a16="http://schemas.microsoft.com/office/drawing/2014/main" id="{36BFBCDA-8A5F-02D8-32B5-AE07986294ED}"/>
              </a:ext>
            </a:extLst>
          </p:cNvPr>
          <p:cNvSpPr txBox="1">
            <a:spLocks/>
          </p:cNvSpPr>
          <p:nvPr/>
        </p:nvSpPr>
        <p:spPr bwMode="auto">
          <a:xfrm>
            <a:off x="1007435" y="6237312"/>
            <a:ext cx="11046297" cy="5040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kern="0" dirty="0">
                <a:solidFill>
                  <a:schemeClr val="tx1"/>
                </a:solidFill>
              </a:rPr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963180342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60A7-1223-FBAC-30C1-4502365F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07F77EF9-0FB3-C5AF-6613-2882B08D9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8C20BB-2B6D-7433-ADEA-F57C882E4E3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7714D15-A82F-30BC-EADD-DFBC4D43A16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146181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Prace nad bazą danych – diagram VPP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3DE42-2AF5-F108-2A96-1EBFE393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73" y="1137436"/>
            <a:ext cx="11144619" cy="49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14228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8E0FD-ACA6-E8EF-4D33-753973F5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D91C2788-6266-D268-7642-0AA061A354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E183726-C4BC-F537-7831-6CB5148AF18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4D7F2FD-E463-F4D5-EB1B-D18A613EDD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2" y="71766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Prace nad bazą danych – diagram VPP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85198-3B76-D12D-0435-E562B1E2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11" y="992878"/>
            <a:ext cx="5913677" cy="57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86225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7A35-5AA8-8D55-C6EE-B47A1293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722085E-41C7-01DD-3043-E6DAF89846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4FEC7A-0071-9C5E-CFC3-597C515D82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7220ED0-76DC-9CDF-B1A2-139E1271C25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146181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Prace nad bazą danych – diagram VPP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4FAB9-FC36-3AA4-762C-845A37E2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37" y="1023600"/>
            <a:ext cx="8150223" cy="52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2276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60E42-1DF4-571C-F703-31025392A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3712F86-8220-2478-0DC3-0ADF76D596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9CA030C-384E-F928-F9E8-ABEB381418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1034018-58C2-9457-4742-68FB2F14A9B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185092"/>
            <a:ext cx="11046299" cy="864096"/>
          </a:xfrm>
        </p:spPr>
        <p:txBody>
          <a:bodyPr/>
          <a:lstStyle/>
          <a:p>
            <a:pPr algn="ctr"/>
            <a:r>
              <a:rPr lang="pl-PL" sz="5400" kern="0" noProof="0" dirty="0"/>
              <a:t>Diagram MySQL Workbench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BB9C0-CC41-3061-0058-49927589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" y="1179293"/>
            <a:ext cx="10678686" cy="49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075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6490E-3C8A-AD08-4162-7C16C0ABF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64B5C51-3FC0-6344-30D7-C4C6EEA394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B106256-0E8A-FFC7-3BAC-B298766E9B2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4A0B60-8641-29B5-B959-449DDBA853B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0" y="185092"/>
            <a:ext cx="11046299" cy="864096"/>
          </a:xfrm>
        </p:spPr>
        <p:txBody>
          <a:bodyPr/>
          <a:lstStyle/>
          <a:p>
            <a:pPr algn="ctr"/>
            <a:r>
              <a:rPr lang="pl-PL" sz="5400" kern="0" noProof="0" dirty="0"/>
              <a:t>Diagram MySQL Workbench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2D9F0-F4C4-10BE-6327-E4912055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87" y="1049188"/>
            <a:ext cx="3793392" cy="56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28814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2110-C2B4-D5DE-A83B-AFBA9A67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2839939-5415-2EEE-EFF7-04CEB4CBB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E57B139-8DA0-B810-FA26-9AE8570F7A2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E6D9701-0C40-4529-CFE3-800FBDD97C6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92602" y="79737"/>
            <a:ext cx="11046299" cy="797402"/>
          </a:xfrm>
        </p:spPr>
        <p:txBody>
          <a:bodyPr/>
          <a:lstStyle/>
          <a:p>
            <a:pPr algn="ctr"/>
            <a:r>
              <a:rPr lang="pl-PL" sz="5400" kern="0" noProof="0" dirty="0"/>
              <a:t>Diagram MySQL </a:t>
            </a:r>
            <a:r>
              <a:rPr lang="pl-PL" sz="4800" kern="0" noProof="0" dirty="0"/>
              <a:t>Workbench</a:t>
            </a:r>
            <a:endParaRPr lang="pl-PL" sz="5400" kern="0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63769-5546-3022-7065-317BA09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98" y="877139"/>
            <a:ext cx="6668170" cy="5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9451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850E-28E8-67B2-EDDA-9104634F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1377F3C-E276-67C7-E2D1-A5A66717E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99E6272-3139-EE9D-C6DF-F93ABA6C704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3" y="6344349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AF310A-14D2-422B-9B37-3BF5146CD9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69" y="58732"/>
            <a:ext cx="11046299" cy="797402"/>
          </a:xfrm>
        </p:spPr>
        <p:txBody>
          <a:bodyPr/>
          <a:lstStyle/>
          <a:p>
            <a:pPr algn="ctr"/>
            <a:r>
              <a:rPr lang="pl-PL" sz="5400" kern="0" noProof="0" dirty="0"/>
              <a:t>Prace nad </a:t>
            </a:r>
            <a:r>
              <a:rPr lang="pl-PL" sz="4800" kern="0" noProof="0" dirty="0"/>
              <a:t>dokumentacją</a:t>
            </a:r>
            <a:endParaRPr lang="pl-PL" sz="5400" kern="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72989-71D4-8015-077F-C36EDCE3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9" y="1347221"/>
            <a:ext cx="3147406" cy="505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A428E-8A7B-5D5D-3D3D-4095C4A33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74" y="1347220"/>
            <a:ext cx="5762194" cy="50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869F2-BCF9-A518-91CA-8A4F0EB4F4F2}"/>
              </a:ext>
            </a:extLst>
          </p:cNvPr>
          <p:cNvSpPr txBox="1"/>
          <p:nvPr/>
        </p:nvSpPr>
        <p:spPr>
          <a:xfrm>
            <a:off x="1007433" y="990360"/>
            <a:ext cx="2942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Strona tytułowa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A6284-8C2C-564D-24C1-A94BC089305B}"/>
              </a:ext>
            </a:extLst>
          </p:cNvPr>
          <p:cNvSpPr txBox="1"/>
          <p:nvPr/>
        </p:nvSpPr>
        <p:spPr>
          <a:xfrm>
            <a:off x="6261875" y="990360"/>
            <a:ext cx="576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Diagram PU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1715766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0C0E-5410-489D-6233-31F969AC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447D042-6C1E-12F6-FA92-00BFDD8D8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3432D4-B104-5A38-0570-4B83B3BE7A2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3F97E11-2498-7B71-91B6-7812A4CC4A2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255414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Opis architektury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6CB9-565D-EDBE-398B-520D2FF64754}"/>
              </a:ext>
            </a:extLst>
          </p:cNvPr>
          <p:cNvSpPr txBox="1"/>
          <p:nvPr/>
        </p:nvSpPr>
        <p:spPr>
          <a:xfrm>
            <a:off x="1092239" y="1164134"/>
            <a:ext cx="108470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 err="1"/>
              <a:t>Backend</a:t>
            </a:r>
            <a:r>
              <a:rPr lang="pl-PL" sz="2800" dirty="0"/>
              <a:t>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en-GB" sz="2800" dirty="0"/>
              <a:t>ASP.NET Core – WEB API + SSR</a:t>
            </a:r>
            <a:endParaRPr lang="pl-PL" sz="2800" dirty="0"/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Możliwość tworzenia interfejsów API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 err="1"/>
              <a:t>Renderowanie</a:t>
            </a:r>
            <a:r>
              <a:rPr lang="pl-PL" sz="2800" dirty="0"/>
              <a:t> na serwerze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ORM EF – mapowanie obiektowo-relacyjne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Zastąpienie pisania większości poleceń dostępu do danych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JWT – JSON Web </a:t>
            </a:r>
            <a:r>
              <a:rPr lang="pl-PL" sz="2800" dirty="0" err="1"/>
              <a:t>Token</a:t>
            </a:r>
            <a:endParaRPr lang="pl-PL" sz="2800" dirty="0"/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Przekazywanie informacji między stronami w postaci zakodowanego </a:t>
            </a:r>
            <a:r>
              <a:rPr lang="pl-PL" sz="2800" dirty="0" err="1"/>
              <a:t>tokena</a:t>
            </a:r>
            <a:r>
              <a:rPr lang="pl-PL" sz="2800" dirty="0"/>
              <a:t> JSON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Stosowany do uwierzytelniania i autoryzacji</a:t>
            </a:r>
            <a:br>
              <a:rPr lang="pl-PL" sz="2800" dirty="0"/>
            </a:br>
            <a:endParaRPr lang="pl-PL" sz="2800" dirty="0"/>
          </a:p>
          <a:p>
            <a:pPr marL="971550" lvl="1" indent="-514350">
              <a:buFont typeface="+mj-lt"/>
              <a:buAutoNum type="arabicPeriod"/>
            </a:pP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22395787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2A7EC9C8-0F5E-B37F-DE22-EC2CCF0A4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324563"/>
            <a:ext cx="11184567" cy="5256584"/>
          </a:xfrm>
        </p:spPr>
        <p:txBody>
          <a:bodyPr/>
          <a:lstStyle/>
          <a:p>
            <a:r>
              <a:rPr lang="pl-PL" sz="1600" noProof="0" dirty="0" err="1"/>
              <a:t>Clean</a:t>
            </a:r>
            <a:r>
              <a:rPr lang="pl-PL" sz="1600" noProof="0" dirty="0"/>
              <a:t> </a:t>
            </a:r>
            <a:r>
              <a:rPr lang="pl-PL" sz="1600" noProof="0" dirty="0" err="1"/>
              <a:t>Code</a:t>
            </a:r>
            <a:r>
              <a:rPr lang="pl-PL" sz="1600" noProof="0" dirty="0"/>
              <a:t>: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i="1" noProof="0" dirty="0" err="1"/>
              <a:t>Clean</a:t>
            </a:r>
            <a:r>
              <a:rPr lang="pl-PL" sz="1600" i="1" noProof="0" dirty="0"/>
              <a:t> </a:t>
            </a:r>
            <a:r>
              <a:rPr lang="pl-PL" sz="1600" i="1" noProof="0" dirty="0" err="1"/>
              <a:t>Code</a:t>
            </a:r>
            <a:r>
              <a:rPr lang="pl-PL" sz="1600" i="1" noProof="0" dirty="0"/>
              <a:t>: A </a:t>
            </a:r>
            <a:r>
              <a:rPr lang="pl-PL" sz="1600" i="1" noProof="0" dirty="0" err="1"/>
              <a:t>Handbook</a:t>
            </a:r>
            <a:r>
              <a:rPr lang="pl-PL" sz="1600" i="1" noProof="0" dirty="0"/>
              <a:t> of Agile Software </a:t>
            </a:r>
            <a:r>
              <a:rPr lang="pl-PL" sz="1600" i="1" noProof="0" dirty="0" err="1"/>
              <a:t>Craftsmanship</a:t>
            </a:r>
            <a:r>
              <a:rPr lang="pl-PL" sz="1600" i="1" noProof="0" dirty="0"/>
              <a:t> - Robert C. Martin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2"/>
              </a:rPr>
              <a:t>https://www.youtube.com/watch?v=D-Kp02NNUrE</a:t>
            </a:r>
            <a:endParaRPr lang="pl-PL" sz="1600" noProof="0" dirty="0"/>
          </a:p>
          <a:p>
            <a:r>
              <a:rPr lang="pl-PL" sz="1600" noProof="0" dirty="0" err="1"/>
              <a:t>Blazor</a:t>
            </a:r>
            <a:r>
              <a:rPr lang="pl-PL" sz="1600" noProof="0" dirty="0"/>
              <a:t> </a:t>
            </a:r>
            <a:r>
              <a:rPr lang="pl-PL" sz="1600" noProof="0" dirty="0" err="1"/>
              <a:t>WebAssembly</a:t>
            </a:r>
            <a:br>
              <a:rPr lang="pl-PL" sz="1600" noProof="0" dirty="0"/>
            </a:br>
            <a:r>
              <a:rPr lang="pl-PL" sz="1600" noProof="0" dirty="0"/>
              <a:t>Dokumentacja Microsoft </a:t>
            </a:r>
            <a:r>
              <a:rPr lang="pl-PL" sz="1600" noProof="0" dirty="0" err="1"/>
              <a:t>Blazor</a:t>
            </a:r>
            <a:r>
              <a:rPr lang="pl-PL" sz="1600" noProof="0" dirty="0"/>
              <a:t> </a:t>
            </a:r>
            <a:r>
              <a:rPr lang="pl-PL" sz="1600" noProof="0" dirty="0" err="1"/>
              <a:t>WebAssembly</a:t>
            </a:r>
            <a:r>
              <a:rPr lang="pl-PL" sz="1600" noProof="0" dirty="0"/>
              <a:t>- </a:t>
            </a:r>
            <a:r>
              <a:rPr lang="pl-PL" sz="1600" noProof="0" dirty="0">
                <a:hlinkClick r:id="rId3"/>
              </a:rPr>
              <a:t>https://learn.microsoft.com/en-us/aspnet/core/blazor/?view=aspnetcore-8.0</a:t>
            </a:r>
            <a:r>
              <a:rPr lang="pl-PL" sz="1600" noProof="0" dirty="0"/>
              <a:t>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4"/>
              </a:rPr>
              <a:t>https://www.youtube.com/watch?v=2bEhiyqztwg</a:t>
            </a:r>
            <a:br>
              <a:rPr lang="pl-PL" sz="1600" noProof="0" dirty="0"/>
            </a:br>
            <a:r>
              <a:rPr lang="pl-PL" sz="1600" noProof="0" dirty="0">
                <a:hlinkClick r:id="rId5"/>
              </a:rPr>
              <a:t>- https://www.youtube.com/watch?v=v6Mt8HKAWa0&amp;list=PL4WEkbdagHIRjjBJvK_TSfddJSvEEAtnt</a:t>
            </a:r>
            <a:endParaRPr lang="pl-PL" sz="1600" noProof="0" dirty="0"/>
          </a:p>
          <a:p>
            <a:r>
              <a:rPr lang="pl-PL" sz="1600" noProof="0" dirty="0" err="1"/>
              <a:t>DTOs</a:t>
            </a:r>
            <a:r>
              <a:rPr lang="pl-PL" sz="1600" noProof="0" dirty="0"/>
              <a:t> in .NET 8 (</a:t>
            </a:r>
            <a:r>
              <a:rPr lang="pl-PL" sz="1600" noProof="0" dirty="0" err="1"/>
              <a:t>Mapster</a:t>
            </a:r>
            <a:r>
              <a:rPr lang="pl-PL" sz="1600" noProof="0" dirty="0"/>
              <a:t>): </a:t>
            </a:r>
            <a:br>
              <a:rPr lang="pl-PL" sz="1600" noProof="0" dirty="0"/>
            </a:br>
            <a:r>
              <a:rPr lang="pl-PL" sz="1600" noProof="0" dirty="0">
                <a:hlinkClick r:id="rId6"/>
              </a:rPr>
              <a:t>- https://www.youtube.com/watch?v=xtpPspNdX58</a:t>
            </a:r>
            <a:endParaRPr lang="pl-PL" sz="1600" noProof="0" dirty="0"/>
          </a:p>
          <a:p>
            <a:r>
              <a:rPr lang="pl-PL" sz="1600" noProof="0" dirty="0"/>
              <a:t>.NET 8 Web API + EF 8: </a:t>
            </a:r>
            <a:br>
              <a:rPr lang="pl-PL" sz="1600" noProof="0" dirty="0"/>
            </a:br>
            <a:r>
              <a:rPr lang="pl-PL" sz="1600" noProof="0" dirty="0"/>
              <a:t>- Tutorial Microsoft Web API - https://learn.microsoft.com/en-us/aspnet/core/tutorials/razor-pages/?view=aspnetcore-8.0</a:t>
            </a:r>
            <a:br>
              <a:rPr lang="pl-PL" sz="1600" noProof="0" dirty="0"/>
            </a:br>
            <a:r>
              <a:rPr lang="pl-PL" sz="1600" noProof="0" dirty="0"/>
              <a:t>- Dokumentacja Microsoft </a:t>
            </a:r>
            <a:r>
              <a:rPr lang="pl-PL" sz="1600" noProof="0" dirty="0" err="1"/>
              <a:t>Entity</a:t>
            </a:r>
            <a:r>
              <a:rPr lang="pl-PL" sz="1600" noProof="0" dirty="0"/>
              <a:t> Framework </a:t>
            </a:r>
            <a:r>
              <a:rPr lang="pl-PL" sz="1600" noProof="0" dirty="0" err="1"/>
              <a:t>Core</a:t>
            </a:r>
            <a:r>
              <a:rPr lang="pl-PL" sz="1600" noProof="0" dirty="0"/>
              <a:t> - </a:t>
            </a:r>
            <a:r>
              <a:rPr lang="pl-PL" sz="1600" noProof="0" dirty="0">
                <a:hlinkClick r:id="rId7"/>
              </a:rPr>
              <a:t>https://learn.microsoft.com/en-us/ef/core/</a:t>
            </a:r>
            <a:r>
              <a:rPr lang="pl-PL" sz="1600" noProof="0" dirty="0"/>
              <a:t>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8"/>
              </a:rPr>
              <a:t>https://www.youtube.com/watch?v=b8fFRX0T38M</a:t>
            </a:r>
            <a:endParaRPr lang="pl-PL" sz="1600" noProof="0" dirty="0"/>
          </a:p>
          <a:p>
            <a:r>
              <a:rPr lang="pl-PL" sz="1600" noProof="0" dirty="0"/>
              <a:t>Proces przeprowadzenia głosowania :</a:t>
            </a:r>
            <a:br>
              <a:rPr lang="pl-PL" sz="1600" noProof="0" dirty="0"/>
            </a:br>
            <a:r>
              <a:rPr lang="pl-PL" sz="1600" noProof="0" dirty="0"/>
              <a:t>-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183/2020 Państwowej Komisji Wyborczej z dnia 10 czerwca 2020 r. w sprawie wytycznych dla obwodowych komisji wyborczych dotyczących zadań i trybu przygotowania oraz przeprowadzenia głosowania w obwodach głosowania utworzonych w kraju w wyborach Prezydenta Rzeczypospolitej Polskiej zarządzonych na dzień 28 czerwca 2020 r. (M. P. z 2020 r. poz. 565</a:t>
            </a:r>
            <a:r>
              <a:rPr lang="pl-PL" sz="1100" b="0" i="0" noProof="0" dirty="0">
                <a:solidFill>
                  <a:srgbClr val="FFFFFF"/>
                </a:solidFill>
                <a:effectLst/>
                <a:latin typeface="Placeholder Font"/>
              </a:rPr>
              <a:t>)</a:t>
            </a:r>
            <a:br>
              <a:rPr lang="pl-PL" sz="1600" noProof="0" dirty="0"/>
            </a:br>
            <a:endParaRPr lang="pl-PL" sz="1600" i="1" noProof="0" dirty="0"/>
          </a:p>
          <a:p>
            <a:endParaRPr lang="pl-PL" sz="16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4368121-0548-6CF3-5F93-F7DC0E29A7B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2DFEF25-EA43-D790-510D-671279BC9D0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noProof="0" dirty="0"/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2624172240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9B44-C820-4565-4452-2259315F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1F4B785-89E6-AA19-318E-E467B9783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324563"/>
            <a:ext cx="11184567" cy="5256584"/>
          </a:xfrm>
        </p:spPr>
        <p:txBody>
          <a:bodyPr/>
          <a:lstStyle/>
          <a:p>
            <a:r>
              <a:rPr lang="pl-PL" sz="1600" noProof="0" dirty="0"/>
              <a:t>Proces przeprowadzenia głosowania :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211/2023 Państwowej Komisji Wyborczej z dnia 25 września 2023 r. w sprawie wytycznych dla obwodowych komisji wyborczych dotyczących zadań i trybu przygotowania oraz przeprowadzenia głosowania w obwodach głosowania utworzonych w kraju w wyborach do Sejmu Rzeczypospolitej Polskiej i do Senatu Rzeczypospolitej Polskiej oraz w referendum ogólnokrajowym zarządzonych na dzień 15 października 2023 r. (M. P. z 2023 r. poz. 1079 z poz. zm.)</a:t>
            </a:r>
            <a:b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- Uchwała nr 102/2024 Państwowej Komisji Wyborczej z dnia 4 marca 2024 r. w sprawie wytycznych dla obwodowych komisji wyborczych dotyczących zadań i trybu przygotowania oraz przeprowadzenia głosowania w wyborach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dorad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gmin, rad powiatów, sejmików województw i rad dzielnic m.st. Warszawy oraz wyborach wójtów, burmistrzów i prezydentów miast zarządzonych na dzień 7 kwietnia 2024 r. (M. P. z 2024 r. poz. 220).</a:t>
            </a:r>
            <a:b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262/2024 Państwowej Komisji Wyborczej z dnia 10 maja 2024 r. w sprawie wytycznych dla obwodowych komisji wyborczych dotyczących zadań i trybu przygotowania oraz przeprowadzenia głosowania w wyborach posłów do Parlamentu Europejskiego zarządzonych na dzień 9 czerwca 2024 r. (M. P. z 2024 r. poz. 442).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Istniejące rozwiązania dotyczące przeprowadzenia głosowania :</a:t>
            </a:r>
            <a:b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„Three Case 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Studies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Switzerland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: E-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Voting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– Jan Gerlach i </a:t>
            </a:r>
            <a:r>
              <a:rPr lang="pl-PL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Urs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Gasser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https://cyber.harvard.edu/sites/cyber.law.harvard.edu/files/Gerlach-Gasser_SwissCases_Evoting.pdf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6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alecenie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dotyczące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standardów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głosowania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elektronicznego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https://rm.coe.int/0900001680726f6f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Strona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dotycząca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głosowania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przez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internet w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Estonii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https://www.valimised.ee/index.php/en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kod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serwera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Estońskiego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system e-voting - 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https://github.com/valimised/ivxv/tree/published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l-PL" sz="16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Dokumentacja MySQL -  </a:t>
            </a:r>
            <a:b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https://dev.mysql.com/doc/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D8BE25F-0E6F-309F-9DB8-DC8775F6407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753374A-3C78-B6D3-6F97-3278C964BA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noProof="0" dirty="0"/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374991462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46748-56C7-9088-7AEA-597495DB46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https://dev.mysql.com/doc/refman/8.4/en/mysql-innodb-cluster-introduction.html</a:t>
            </a:r>
            <a:endParaRPr lang="pl-PL" dirty="0"/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https://learn.microsoft.com/en-us/ef/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- dokumentacja </a:t>
            </a:r>
            <a:r>
              <a:rPr lang="pl-PL" sz="28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Framework</a:t>
            </a:r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https://learn.microsoft.com/en-us/aspnet/core/blazor/?view=aspnetcore-8.0</a:t>
            </a:r>
            <a:r>
              <a:rPr lang="pl-PL" sz="2800" dirty="0">
                <a:ea typeface="Calibri" panose="020F0502020204030204" pitchFamily="34" charset="0"/>
                <a:cs typeface="Calibri" panose="020F0502020204030204" pitchFamily="34" charset="0"/>
              </a:rPr>
              <a:t> – dokumentacja ASP. NET </a:t>
            </a:r>
            <a:r>
              <a:rPr lang="pl-PL" sz="2800" dirty="0" err="1">
                <a:ea typeface="Calibri" panose="020F0502020204030204" pitchFamily="34" charset="0"/>
                <a:cs typeface="Calibri" panose="020F0502020204030204" pitchFamily="34" charset="0"/>
              </a:rPr>
              <a:t>Blazor</a:t>
            </a:r>
            <a:r>
              <a:rPr lang="pl-PL" sz="28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https://learn.microsoft.com/en-us/aspnet/core/security/authentication/jwt-authn?view=aspnetcore-8.0&amp;tabs=windows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– JWT dla ASP .NET </a:t>
            </a:r>
            <a:r>
              <a:rPr lang="pl-PL" sz="28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endParaRPr lang="pl-PL" sz="28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5DEA6-9B30-903E-BFE0-BA7D72CC85D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D452B-6920-726D-DF8C-2EF5C5095A5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640392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F96E-631C-C9A6-4B7D-6A42F772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36300D5-F9C2-E63C-288A-8434D4B53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33BD6B-4CC7-F644-1E48-3F7B8ED6BB5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2F21207-65F1-E5E0-B439-8F9CFA97A89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92239" y="318557"/>
            <a:ext cx="11046299" cy="864096"/>
          </a:xfrm>
        </p:spPr>
        <p:txBody>
          <a:bodyPr/>
          <a:lstStyle/>
          <a:p>
            <a:r>
              <a:rPr lang="pl-PL" sz="5400" kern="0" noProof="0" dirty="0"/>
              <a:t>Opis architektury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D2447-8BC2-79F5-FFD0-F54EFFF15E17}"/>
              </a:ext>
            </a:extLst>
          </p:cNvPr>
          <p:cNvSpPr txBox="1"/>
          <p:nvPr/>
        </p:nvSpPr>
        <p:spPr>
          <a:xfrm>
            <a:off x="1092239" y="1182653"/>
            <a:ext cx="1084702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 err="1"/>
              <a:t>Frontend</a:t>
            </a:r>
            <a:r>
              <a:rPr lang="pl-PL" sz="2800" dirty="0"/>
              <a:t>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MVVM – Model-</a:t>
            </a:r>
            <a:r>
              <a:rPr lang="pl-PL" sz="2800" dirty="0" err="1"/>
              <a:t>View</a:t>
            </a:r>
            <a:r>
              <a:rPr lang="pl-PL" sz="2800" dirty="0"/>
              <a:t>-</a:t>
            </a:r>
            <a:r>
              <a:rPr lang="pl-PL" sz="2800" dirty="0" err="1"/>
              <a:t>ViewModel</a:t>
            </a:r>
            <a:endParaRPr lang="pl-PL" sz="2800" dirty="0"/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Oddzielenie logiki biznesowej od UI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/>
              <a:t>Serwer aplikacji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Linux + .NET Runtime 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Uruchomienie aplikacji .NET w systemie Linux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/>
              <a:t>Zabezpieczenie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/>
              <a:t>2FA – </a:t>
            </a:r>
            <a:r>
              <a:rPr lang="pl-PL" sz="2800" dirty="0" err="1"/>
              <a:t>Two</a:t>
            </a:r>
            <a:r>
              <a:rPr lang="pl-PL" sz="2800" dirty="0"/>
              <a:t> </a:t>
            </a:r>
            <a:r>
              <a:rPr lang="pl-PL" sz="2800" dirty="0" err="1"/>
              <a:t>Factor</a:t>
            </a:r>
            <a:r>
              <a:rPr lang="pl-PL" sz="2800" dirty="0"/>
              <a:t> </a:t>
            </a:r>
            <a:r>
              <a:rPr lang="pl-PL" sz="2800" dirty="0" err="1"/>
              <a:t>Authentication</a:t>
            </a:r>
            <a:r>
              <a:rPr lang="pl-PL" sz="2800" dirty="0"/>
              <a:t> – 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Dwustopniowe uwierzytelnianie użytkownika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pl-PL" sz="2800" dirty="0"/>
              <a:t>Hosting – </a:t>
            </a:r>
          </a:p>
          <a:p>
            <a:pPr marL="971550" lvl="1" indent="-514350">
              <a:buFont typeface="Wingdings" panose="05000000000000000000" pitchFamily="2" charset="2"/>
              <a:buChar char="§"/>
            </a:pPr>
            <a:r>
              <a:rPr lang="pl-PL" sz="2800" dirty="0" err="1"/>
              <a:t>Ubuntu</a:t>
            </a:r>
            <a:r>
              <a:rPr lang="pl-PL" sz="2800" dirty="0"/>
              <a:t> LTS na VM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pl-PL" sz="2800" dirty="0"/>
              <a:t>Maszyna wirtualna </a:t>
            </a:r>
            <a:r>
              <a:rPr lang="pl-PL" sz="2800" dirty="0" err="1"/>
              <a:t>zahostowana</a:t>
            </a:r>
            <a:r>
              <a:rPr lang="pl-PL" sz="2800" dirty="0"/>
              <a:t> na serwerach </a:t>
            </a:r>
            <a:r>
              <a:rPr lang="pl-PL" sz="2800" dirty="0" err="1"/>
              <a:t>PWr</a:t>
            </a:r>
            <a:br>
              <a:rPr lang="pl-PL" sz="2800" dirty="0"/>
            </a:br>
            <a:endParaRPr lang="pl-PL" sz="2800" dirty="0"/>
          </a:p>
          <a:p>
            <a:pPr marL="971550" lvl="1" indent="-514350">
              <a:buFont typeface="+mj-lt"/>
              <a:buAutoNum type="arabicPeriod"/>
            </a:pP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353689906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6E39-4C73-6C15-73D5-02D39BDF6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0238E0F-D20E-4DBC-DA3A-A4C5808057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AA1DFE-4768-149D-85E5-0B7170B8E70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7880A0-AB62-05A0-AA2B-7E5CE89E61C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Uzasadnienie wyboru architektury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96C88-E953-A54F-6594-EE48EF54FFFB}"/>
              </a:ext>
            </a:extLst>
          </p:cNvPr>
          <p:cNvSpPr txBox="1"/>
          <p:nvPr/>
        </p:nvSpPr>
        <p:spPr>
          <a:xfrm>
            <a:off x="1007433" y="1848255"/>
            <a:ext cx="10899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MySQL </a:t>
            </a:r>
            <a:r>
              <a:rPr lang="pl-PL" sz="2800" dirty="0" err="1"/>
              <a:t>InnoDB</a:t>
            </a:r>
            <a:r>
              <a:rPr lang="pl-PL" sz="2800" dirty="0"/>
              <a:t> Cluster - zapewnienie ciągłej dostępności bazy danych oraz minimalizacji ryzyka utraty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.NET 8 Blazor Web App </a:t>
            </a:r>
            <a:r>
              <a:rPr lang="pl-PL" sz="2800" dirty="0"/>
              <a:t> - ułatwienie pisania kodu poprzez jednolity język programowania (C#) zarówno na froncie, jak i na serwerze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ASP.NET Core – WEB API + SSR</a:t>
            </a:r>
            <a:r>
              <a:rPr lang="pl-PL" sz="2800" dirty="0"/>
              <a:t> –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/>
              <a:t>WEB API pomaga w tworzeniu skalowalnych aplikacji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/>
              <a:t>SSR poprawia dostępność dla wyszukiwarek i przyspiesza wyświetlanie strony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2109911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15C5-2869-A368-AB89-0DF09100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F9FD1A58-E5A5-2CFB-8AC3-68E2B7322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A78D0B7-7F3D-3695-44EB-3D76877C575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9FC97E1-6637-555C-F111-793F91C684C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Uzasadnienie wyboru architektury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2B374-0451-27AF-46F9-5641C9DE541A}"/>
              </a:ext>
            </a:extLst>
          </p:cNvPr>
          <p:cNvSpPr txBox="1"/>
          <p:nvPr/>
        </p:nvSpPr>
        <p:spPr>
          <a:xfrm>
            <a:off x="1007433" y="1848255"/>
            <a:ext cx="108992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ORM </a:t>
            </a:r>
            <a:r>
              <a:rPr lang="pl-PL" sz="2800" dirty="0"/>
              <a:t>EF - przyspiesza proces tworzenia i zarządzania danymi w bazie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JWT - bezpieczne przesyłanie informacji pomiędzy serwerem a klientem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MVVM - ułatwia zarządzanie kodem, testowanie i rozwijanie aplikacji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Linux + .NET Runtime - zapewnia stabilność, bezpieczeństwo oraz wydajność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84827428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B95F-5624-9D64-9895-2C29447D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521C0A9-8983-93DE-075E-3B4D061AA7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C12AE4C-EE68-9B18-CF9A-1A2A83D6B43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7435" y="6237312"/>
            <a:ext cx="11046297" cy="504056"/>
          </a:xfrm>
        </p:spPr>
        <p:txBody>
          <a:bodyPr/>
          <a:lstStyle/>
          <a:p>
            <a:pPr algn="r"/>
            <a:r>
              <a:rPr lang="pl-PL" sz="1200" noProof="0" dirty="0"/>
              <a:t>Jan Jankowski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843B7A-9662-966C-6A18-8AFA450838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sz="5400" kern="0" noProof="0" dirty="0"/>
              <a:t>Uzasadnienie wyboru architektury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4E306-EEA4-2E99-2F2C-817FF77FD365}"/>
              </a:ext>
            </a:extLst>
          </p:cNvPr>
          <p:cNvSpPr txBox="1"/>
          <p:nvPr/>
        </p:nvSpPr>
        <p:spPr>
          <a:xfrm>
            <a:off x="1007433" y="1938315"/>
            <a:ext cx="10899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2FA - minimalizuje ryzyko nieautoryzowanego dostępu do kont użytkowników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Ubuntu</a:t>
            </a:r>
            <a:r>
              <a:rPr lang="pl-PL" sz="2800" dirty="0"/>
              <a:t> LTS na VM –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/>
              <a:t>Zapewnia długoterminowe wsparcie i bezpieczeństwo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/>
              <a:t>Hosting na </a:t>
            </a:r>
            <a:r>
              <a:rPr lang="pl-PL" sz="2800" dirty="0" err="1"/>
              <a:t>PWr</a:t>
            </a:r>
            <a:r>
              <a:rPr lang="pl-PL" sz="2800" dirty="0"/>
              <a:t> jest łatwo dostępny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7652852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118A-01CA-2BF5-DC6F-F2C78A4D6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896DC27-9D2B-8FB5-E817-DFC7FAD8B1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pl-PL" sz="5400" b="0" noProof="0" dirty="0"/>
            </a:br>
            <a:br>
              <a:rPr lang="pl-PL" sz="54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pl-PL" sz="5400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ABD404-8BAC-145E-17DB-06B4C784A12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2850" y="2996952"/>
            <a:ext cx="11046299" cy="864096"/>
          </a:xfrm>
        </p:spPr>
        <p:txBody>
          <a:bodyPr/>
          <a:lstStyle/>
          <a:p>
            <a:pPr algn="ctr"/>
            <a:r>
              <a:rPr lang="pl-PL" sz="5400" dirty="0"/>
              <a:t>Prezentacja wyników pracy</a:t>
            </a:r>
            <a:endParaRPr lang="pl-PL" sz="5400" kern="0" noProof="0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AFBEF07-7568-474F-015B-918E90AC90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6908358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1640</TotalTime>
  <Words>1850</Words>
  <Application>Microsoft Office PowerPoint</Application>
  <PresentationFormat>Panoramiczny</PresentationFormat>
  <Paragraphs>283</Paragraphs>
  <Slides>42</Slides>
  <Notes>32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50" baseType="lpstr">
      <vt:lpstr>Aptos</vt:lpstr>
      <vt:lpstr>Arial</vt:lpstr>
      <vt:lpstr>Calibri</vt:lpstr>
      <vt:lpstr>Cascadia Mono</vt:lpstr>
      <vt:lpstr>Placeholder Font</vt:lpstr>
      <vt:lpstr>Trebuchet MS</vt:lpstr>
      <vt:lpstr>Wingdings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Krzysztof Wróblewski (260394)</dc:creator>
  <cp:lastModifiedBy>Krzysztof Wróblewski (260394)</cp:lastModifiedBy>
  <cp:revision>40</cp:revision>
  <dcterms:created xsi:type="dcterms:W3CDTF">2024-04-20T18:39:15Z</dcterms:created>
  <dcterms:modified xsi:type="dcterms:W3CDTF">2024-10-28T06:43:10Z</dcterms:modified>
</cp:coreProperties>
</file>